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599" r:id="rId3"/>
    <p:sldId id="256" r:id="rId4"/>
    <p:sldId id="257" r:id="rId5"/>
    <p:sldId id="258" r:id="rId6"/>
    <p:sldId id="268" r:id="rId7"/>
    <p:sldId id="2623" r:id="rId8"/>
    <p:sldId id="2622" r:id="rId9"/>
    <p:sldId id="2611" r:id="rId10"/>
    <p:sldId id="2620" r:id="rId11"/>
    <p:sldId id="2619" r:id="rId12"/>
    <p:sldId id="2621" r:id="rId13"/>
    <p:sldId id="2607" r:id="rId14"/>
    <p:sldId id="307"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7D03A6-D4B6-428D-93E9-1E10EF41A1DF}" type="doc">
      <dgm:prSet loTypeId="urn:microsoft.com/office/officeart/2018/2/layout/IconCircleList" loCatId="icon" qsTypeId="urn:microsoft.com/office/officeart/2005/8/quickstyle/simple1" qsCatId="simple" csTypeId="urn:microsoft.com/office/officeart/2005/8/colors/accent4_2" csCatId="accent4" phldr="1"/>
      <dgm:spPr/>
      <dgm:t>
        <a:bodyPr/>
        <a:lstStyle/>
        <a:p>
          <a:endParaRPr lang="en-US"/>
        </a:p>
      </dgm:t>
    </dgm:pt>
    <dgm:pt modelId="{759A870E-8145-4056-99E5-F4D9A0E214A4}">
      <dgm:prSet custT="1"/>
      <dgm:spPr/>
      <dgm:t>
        <a:bodyPr/>
        <a:lstStyle/>
        <a:p>
          <a:pPr>
            <a:lnSpc>
              <a:spcPct val="100000"/>
            </a:lnSpc>
          </a:pPr>
          <a:r>
            <a:rPr lang="en-IN" sz="1800" dirty="0"/>
            <a:t>Objective</a:t>
          </a:r>
          <a:endParaRPr lang="en-US" sz="1800" dirty="0"/>
        </a:p>
      </dgm:t>
    </dgm:pt>
    <dgm:pt modelId="{8A1F76DA-7891-4BF8-ACA4-A3DF916F82BB}" type="parTrans" cxnId="{F850E4A9-0949-4775-81F3-B188D93BEAAD}">
      <dgm:prSet/>
      <dgm:spPr/>
      <dgm:t>
        <a:bodyPr/>
        <a:lstStyle/>
        <a:p>
          <a:endParaRPr lang="en-US"/>
        </a:p>
      </dgm:t>
    </dgm:pt>
    <dgm:pt modelId="{323B92D0-4E55-456F-B19A-8DD5DB34309B}" type="sibTrans" cxnId="{F850E4A9-0949-4775-81F3-B188D93BEAAD}">
      <dgm:prSet/>
      <dgm:spPr/>
      <dgm:t>
        <a:bodyPr/>
        <a:lstStyle/>
        <a:p>
          <a:pPr>
            <a:lnSpc>
              <a:spcPct val="100000"/>
            </a:lnSpc>
          </a:pPr>
          <a:endParaRPr lang="en-US"/>
        </a:p>
      </dgm:t>
    </dgm:pt>
    <dgm:pt modelId="{8E56B8AB-25C5-43F0-99D0-775C77EAE8CE}">
      <dgm:prSet custT="1"/>
      <dgm:spPr/>
      <dgm:t>
        <a:bodyPr/>
        <a:lstStyle/>
        <a:p>
          <a:pPr>
            <a:lnSpc>
              <a:spcPct val="100000"/>
            </a:lnSpc>
          </a:pPr>
          <a:r>
            <a:rPr lang="en-IN" sz="1800" dirty="0"/>
            <a:t>Review of Data Source</a:t>
          </a:r>
          <a:endParaRPr lang="en-US" sz="1800" dirty="0"/>
        </a:p>
      </dgm:t>
    </dgm:pt>
    <dgm:pt modelId="{23614EFE-EC11-45E2-B496-877F0BA080D8}" type="parTrans" cxnId="{C0A7186D-0C40-40B4-A9D0-615177B1A419}">
      <dgm:prSet/>
      <dgm:spPr/>
      <dgm:t>
        <a:bodyPr/>
        <a:lstStyle/>
        <a:p>
          <a:endParaRPr lang="en-US"/>
        </a:p>
      </dgm:t>
    </dgm:pt>
    <dgm:pt modelId="{3F61478C-B399-4036-92FC-3B59B781C8BB}" type="sibTrans" cxnId="{C0A7186D-0C40-40B4-A9D0-615177B1A419}">
      <dgm:prSet/>
      <dgm:spPr/>
      <dgm:t>
        <a:bodyPr/>
        <a:lstStyle/>
        <a:p>
          <a:pPr>
            <a:lnSpc>
              <a:spcPct val="100000"/>
            </a:lnSpc>
          </a:pPr>
          <a:endParaRPr lang="en-US"/>
        </a:p>
      </dgm:t>
    </dgm:pt>
    <dgm:pt modelId="{7F96161B-396F-48E2-B960-59BBAD0A7446}">
      <dgm:prSet custT="1"/>
      <dgm:spPr/>
      <dgm:t>
        <a:bodyPr/>
        <a:lstStyle/>
        <a:p>
          <a:pPr>
            <a:lnSpc>
              <a:spcPct val="100000"/>
            </a:lnSpc>
          </a:pPr>
          <a:r>
            <a:rPr lang="en-IN" sz="1800" dirty="0"/>
            <a:t>Descriptive insights</a:t>
          </a:r>
          <a:endParaRPr lang="en-US" sz="1800" dirty="0"/>
        </a:p>
      </dgm:t>
    </dgm:pt>
    <dgm:pt modelId="{207A9104-C80D-40A2-AE61-C10AF7B839B8}" type="parTrans" cxnId="{BF428BAB-EBCC-4530-BEA9-1C9C7082727C}">
      <dgm:prSet/>
      <dgm:spPr/>
      <dgm:t>
        <a:bodyPr/>
        <a:lstStyle/>
        <a:p>
          <a:endParaRPr lang="en-US"/>
        </a:p>
      </dgm:t>
    </dgm:pt>
    <dgm:pt modelId="{3503D636-84CA-4180-BF92-4746CB07C3C2}" type="sibTrans" cxnId="{BF428BAB-EBCC-4530-BEA9-1C9C7082727C}">
      <dgm:prSet/>
      <dgm:spPr/>
      <dgm:t>
        <a:bodyPr/>
        <a:lstStyle/>
        <a:p>
          <a:pPr>
            <a:lnSpc>
              <a:spcPct val="100000"/>
            </a:lnSpc>
          </a:pPr>
          <a:endParaRPr lang="en-US"/>
        </a:p>
      </dgm:t>
    </dgm:pt>
    <dgm:pt modelId="{E14D731F-9B21-4FC2-B861-0EDAC19885FB}">
      <dgm:prSet custT="1"/>
      <dgm:spPr/>
      <dgm:t>
        <a:bodyPr/>
        <a:lstStyle/>
        <a:p>
          <a:pPr>
            <a:lnSpc>
              <a:spcPct val="100000"/>
            </a:lnSpc>
          </a:pPr>
          <a:r>
            <a:rPr lang="en-IN" sz="1800" dirty="0"/>
            <a:t>Results</a:t>
          </a:r>
          <a:endParaRPr lang="en-US" sz="1800" dirty="0"/>
        </a:p>
      </dgm:t>
    </dgm:pt>
    <dgm:pt modelId="{0B300CA1-B20C-4799-BC1D-A7B258D9BC57}" type="parTrans" cxnId="{A98358EF-7B91-4ACE-91FD-C2BCDDEB2D46}">
      <dgm:prSet/>
      <dgm:spPr/>
      <dgm:t>
        <a:bodyPr/>
        <a:lstStyle/>
        <a:p>
          <a:endParaRPr lang="en-US"/>
        </a:p>
      </dgm:t>
    </dgm:pt>
    <dgm:pt modelId="{9965CE4C-B24A-489F-BC48-10F024D76479}" type="sibTrans" cxnId="{A98358EF-7B91-4ACE-91FD-C2BCDDEB2D46}">
      <dgm:prSet/>
      <dgm:spPr/>
      <dgm:t>
        <a:bodyPr/>
        <a:lstStyle/>
        <a:p>
          <a:pPr>
            <a:lnSpc>
              <a:spcPct val="100000"/>
            </a:lnSpc>
          </a:pPr>
          <a:endParaRPr lang="en-US"/>
        </a:p>
      </dgm:t>
    </dgm:pt>
    <dgm:pt modelId="{08337A1D-10A2-49AC-91D0-8806D70449E5}">
      <dgm:prSet custT="1"/>
      <dgm:spPr/>
      <dgm:t>
        <a:bodyPr/>
        <a:lstStyle/>
        <a:p>
          <a:pPr>
            <a:lnSpc>
              <a:spcPct val="100000"/>
            </a:lnSpc>
          </a:pPr>
          <a:r>
            <a:rPr lang="en-IN" sz="1800" dirty="0"/>
            <a:t>Interpretation</a:t>
          </a:r>
          <a:endParaRPr lang="en-US" sz="1800" dirty="0"/>
        </a:p>
      </dgm:t>
    </dgm:pt>
    <dgm:pt modelId="{252AC37C-FDAA-4B6D-9B8C-E7D05872B5A7}" type="parTrans" cxnId="{191B639B-23A6-47CA-866E-7BB200500579}">
      <dgm:prSet/>
      <dgm:spPr/>
      <dgm:t>
        <a:bodyPr/>
        <a:lstStyle/>
        <a:p>
          <a:endParaRPr lang="en-US"/>
        </a:p>
      </dgm:t>
    </dgm:pt>
    <dgm:pt modelId="{59034FA7-E40B-47DB-AA96-232F2E0E877C}" type="sibTrans" cxnId="{191B639B-23A6-47CA-866E-7BB200500579}">
      <dgm:prSet/>
      <dgm:spPr/>
      <dgm:t>
        <a:bodyPr/>
        <a:lstStyle/>
        <a:p>
          <a:pPr>
            <a:lnSpc>
              <a:spcPct val="100000"/>
            </a:lnSpc>
          </a:pPr>
          <a:endParaRPr lang="en-US"/>
        </a:p>
      </dgm:t>
    </dgm:pt>
    <dgm:pt modelId="{4A9E9768-B04A-421E-B881-C411B7D9095A}">
      <dgm:prSet custT="1"/>
      <dgm:spPr/>
      <dgm:t>
        <a:bodyPr/>
        <a:lstStyle/>
        <a:p>
          <a:pPr>
            <a:lnSpc>
              <a:spcPct val="100000"/>
            </a:lnSpc>
          </a:pPr>
          <a:r>
            <a:rPr lang="en-IN" sz="1800" dirty="0"/>
            <a:t>Future Recommendation</a:t>
          </a:r>
          <a:endParaRPr lang="en-US" sz="1800" dirty="0"/>
        </a:p>
      </dgm:t>
    </dgm:pt>
    <dgm:pt modelId="{C73CFF82-7926-4F66-8F20-0806CB4CFD0D}" type="parTrans" cxnId="{41235712-AFF3-487F-924D-72305D37CEAF}">
      <dgm:prSet/>
      <dgm:spPr/>
      <dgm:t>
        <a:bodyPr/>
        <a:lstStyle/>
        <a:p>
          <a:endParaRPr lang="en-US"/>
        </a:p>
      </dgm:t>
    </dgm:pt>
    <dgm:pt modelId="{8B27BA11-EC27-4E98-9EC5-E0B9AEAF1155}" type="sibTrans" cxnId="{41235712-AFF3-487F-924D-72305D37CEAF}">
      <dgm:prSet/>
      <dgm:spPr/>
      <dgm:t>
        <a:bodyPr/>
        <a:lstStyle/>
        <a:p>
          <a:endParaRPr lang="en-US"/>
        </a:p>
      </dgm:t>
    </dgm:pt>
    <dgm:pt modelId="{CC9BE297-0810-4AA1-8231-D74BB97BA07F}" type="pres">
      <dgm:prSet presAssocID="{A37D03A6-D4B6-428D-93E9-1E10EF41A1DF}" presName="root" presStyleCnt="0">
        <dgm:presLayoutVars>
          <dgm:dir/>
          <dgm:resizeHandles val="exact"/>
        </dgm:presLayoutVars>
      </dgm:prSet>
      <dgm:spPr/>
    </dgm:pt>
    <dgm:pt modelId="{7D8A7AA6-D27F-46B7-B18D-63AEA60B48B7}" type="pres">
      <dgm:prSet presAssocID="{A37D03A6-D4B6-428D-93E9-1E10EF41A1DF}" presName="container" presStyleCnt="0">
        <dgm:presLayoutVars>
          <dgm:dir/>
          <dgm:resizeHandles val="exact"/>
        </dgm:presLayoutVars>
      </dgm:prSet>
      <dgm:spPr/>
    </dgm:pt>
    <dgm:pt modelId="{A9CFB5EA-B392-49F4-9ED0-F8A6C0D81D42}" type="pres">
      <dgm:prSet presAssocID="{759A870E-8145-4056-99E5-F4D9A0E214A4}" presName="compNode" presStyleCnt="0"/>
      <dgm:spPr/>
    </dgm:pt>
    <dgm:pt modelId="{738BD837-D6E8-463B-837E-00337F766400}" type="pres">
      <dgm:prSet presAssocID="{759A870E-8145-4056-99E5-F4D9A0E214A4}" presName="iconBgRect" presStyleLbl="bgShp" presStyleIdx="0" presStyleCnt="6"/>
      <dgm:spPr/>
    </dgm:pt>
    <dgm:pt modelId="{11C68EBA-4E45-45E4-A42E-D7F2C3189DC6}" type="pres">
      <dgm:prSet presAssocID="{759A870E-8145-4056-99E5-F4D9A0E214A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38B6A552-33EC-44E7-8F9D-9E5453CEFAFD}" type="pres">
      <dgm:prSet presAssocID="{759A870E-8145-4056-99E5-F4D9A0E214A4}" presName="spaceRect" presStyleCnt="0"/>
      <dgm:spPr/>
    </dgm:pt>
    <dgm:pt modelId="{F824B82F-7486-4599-A513-FA987C13FB5E}" type="pres">
      <dgm:prSet presAssocID="{759A870E-8145-4056-99E5-F4D9A0E214A4}" presName="textRect" presStyleLbl="revTx" presStyleIdx="0" presStyleCnt="6">
        <dgm:presLayoutVars>
          <dgm:chMax val="1"/>
          <dgm:chPref val="1"/>
        </dgm:presLayoutVars>
      </dgm:prSet>
      <dgm:spPr/>
    </dgm:pt>
    <dgm:pt modelId="{A3E7D1E9-C4A6-48B6-9B21-565972714B48}" type="pres">
      <dgm:prSet presAssocID="{323B92D0-4E55-456F-B19A-8DD5DB34309B}" presName="sibTrans" presStyleLbl="sibTrans2D1" presStyleIdx="0" presStyleCnt="0"/>
      <dgm:spPr/>
    </dgm:pt>
    <dgm:pt modelId="{0D67E4B7-6B27-4100-ACEE-873395FF8723}" type="pres">
      <dgm:prSet presAssocID="{8E56B8AB-25C5-43F0-99D0-775C77EAE8CE}" presName="compNode" presStyleCnt="0"/>
      <dgm:spPr/>
    </dgm:pt>
    <dgm:pt modelId="{534630C2-5D7E-4AD6-86F1-7B7BD8F84E42}" type="pres">
      <dgm:prSet presAssocID="{8E56B8AB-25C5-43F0-99D0-775C77EAE8CE}" presName="iconBgRect" presStyleLbl="bgShp" presStyleIdx="1" presStyleCnt="6"/>
      <dgm:spPr/>
    </dgm:pt>
    <dgm:pt modelId="{0D361C3F-005A-4A75-B509-16A3FCA051D4}" type="pres">
      <dgm:prSet presAssocID="{8E56B8AB-25C5-43F0-99D0-775C77EAE8C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4F42C2CC-CCE4-4645-B692-B0E18C44081D}" type="pres">
      <dgm:prSet presAssocID="{8E56B8AB-25C5-43F0-99D0-775C77EAE8CE}" presName="spaceRect" presStyleCnt="0"/>
      <dgm:spPr/>
    </dgm:pt>
    <dgm:pt modelId="{E96F48BE-3841-4C4C-A6DC-CB6D1F03D84B}" type="pres">
      <dgm:prSet presAssocID="{8E56B8AB-25C5-43F0-99D0-775C77EAE8CE}" presName="textRect" presStyleLbl="revTx" presStyleIdx="1" presStyleCnt="6">
        <dgm:presLayoutVars>
          <dgm:chMax val="1"/>
          <dgm:chPref val="1"/>
        </dgm:presLayoutVars>
      </dgm:prSet>
      <dgm:spPr/>
    </dgm:pt>
    <dgm:pt modelId="{0C43D600-591E-4AF9-877E-A12F11CBBC4C}" type="pres">
      <dgm:prSet presAssocID="{3F61478C-B399-4036-92FC-3B59B781C8BB}" presName="sibTrans" presStyleLbl="sibTrans2D1" presStyleIdx="0" presStyleCnt="0"/>
      <dgm:spPr/>
    </dgm:pt>
    <dgm:pt modelId="{77107FBD-A02A-4EF3-891C-69CF5316DE90}" type="pres">
      <dgm:prSet presAssocID="{7F96161B-396F-48E2-B960-59BBAD0A7446}" presName="compNode" presStyleCnt="0"/>
      <dgm:spPr/>
    </dgm:pt>
    <dgm:pt modelId="{F75B35E1-C21A-49A8-A084-237107B03E5A}" type="pres">
      <dgm:prSet presAssocID="{7F96161B-396F-48E2-B960-59BBAD0A7446}" presName="iconBgRect" presStyleLbl="bgShp" presStyleIdx="2" presStyleCnt="6"/>
      <dgm:spPr/>
    </dgm:pt>
    <dgm:pt modelId="{F48F5923-F31B-4DE3-A915-C71C9CBD6CD7}" type="pres">
      <dgm:prSet presAssocID="{7F96161B-396F-48E2-B960-59BBAD0A744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bulb"/>
        </a:ext>
      </dgm:extLst>
    </dgm:pt>
    <dgm:pt modelId="{7028232A-B9F6-4083-A0E7-42D523D61C55}" type="pres">
      <dgm:prSet presAssocID="{7F96161B-396F-48E2-B960-59BBAD0A7446}" presName="spaceRect" presStyleCnt="0"/>
      <dgm:spPr/>
    </dgm:pt>
    <dgm:pt modelId="{7D5B3515-E3D8-4EE0-AAE2-71F8FDB16C53}" type="pres">
      <dgm:prSet presAssocID="{7F96161B-396F-48E2-B960-59BBAD0A7446}" presName="textRect" presStyleLbl="revTx" presStyleIdx="2" presStyleCnt="6">
        <dgm:presLayoutVars>
          <dgm:chMax val="1"/>
          <dgm:chPref val="1"/>
        </dgm:presLayoutVars>
      </dgm:prSet>
      <dgm:spPr/>
    </dgm:pt>
    <dgm:pt modelId="{A9076727-AB9A-421C-8B7A-5CAF4ECF16B5}" type="pres">
      <dgm:prSet presAssocID="{3503D636-84CA-4180-BF92-4746CB07C3C2}" presName="sibTrans" presStyleLbl="sibTrans2D1" presStyleIdx="0" presStyleCnt="0"/>
      <dgm:spPr/>
    </dgm:pt>
    <dgm:pt modelId="{EB59746A-2275-4FB7-9374-14CB68C9B827}" type="pres">
      <dgm:prSet presAssocID="{E14D731F-9B21-4FC2-B861-0EDAC19885FB}" presName="compNode" presStyleCnt="0"/>
      <dgm:spPr/>
    </dgm:pt>
    <dgm:pt modelId="{FD989CF3-614E-4C78-B4D0-C4A1A142ED61}" type="pres">
      <dgm:prSet presAssocID="{E14D731F-9B21-4FC2-B861-0EDAC19885FB}" presName="iconBgRect" presStyleLbl="bgShp" presStyleIdx="3" presStyleCnt="6"/>
      <dgm:spPr/>
    </dgm:pt>
    <dgm:pt modelId="{277B2A45-F943-4B6A-B46C-E25332CE98A8}" type="pres">
      <dgm:prSet presAssocID="{E14D731F-9B21-4FC2-B861-0EDAC19885F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42B3A20C-EA69-433C-9BE9-9B40F16A2FD9}" type="pres">
      <dgm:prSet presAssocID="{E14D731F-9B21-4FC2-B861-0EDAC19885FB}" presName="spaceRect" presStyleCnt="0"/>
      <dgm:spPr/>
    </dgm:pt>
    <dgm:pt modelId="{EFB00361-1760-41D1-BB64-9BBBAF9891CB}" type="pres">
      <dgm:prSet presAssocID="{E14D731F-9B21-4FC2-B861-0EDAC19885FB}" presName="textRect" presStyleLbl="revTx" presStyleIdx="3" presStyleCnt="6">
        <dgm:presLayoutVars>
          <dgm:chMax val="1"/>
          <dgm:chPref val="1"/>
        </dgm:presLayoutVars>
      </dgm:prSet>
      <dgm:spPr/>
    </dgm:pt>
    <dgm:pt modelId="{58737EFA-7262-4E3B-B87F-0F36CE395631}" type="pres">
      <dgm:prSet presAssocID="{9965CE4C-B24A-489F-BC48-10F024D76479}" presName="sibTrans" presStyleLbl="sibTrans2D1" presStyleIdx="0" presStyleCnt="0"/>
      <dgm:spPr/>
    </dgm:pt>
    <dgm:pt modelId="{74C0C9E8-2CAE-4DF8-B981-A428E008C736}" type="pres">
      <dgm:prSet presAssocID="{08337A1D-10A2-49AC-91D0-8806D70449E5}" presName="compNode" presStyleCnt="0"/>
      <dgm:spPr/>
    </dgm:pt>
    <dgm:pt modelId="{65860EB6-3FCD-44F4-9B10-523537A10223}" type="pres">
      <dgm:prSet presAssocID="{08337A1D-10A2-49AC-91D0-8806D70449E5}" presName="iconBgRect" presStyleLbl="bgShp" presStyleIdx="4" presStyleCnt="6"/>
      <dgm:spPr/>
    </dgm:pt>
    <dgm:pt modelId="{47715D47-D5A6-49D8-9095-3FDF4AB8B8CD}" type="pres">
      <dgm:prSet presAssocID="{08337A1D-10A2-49AC-91D0-8806D70449E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2F4E2001-8B61-4C13-8BDB-16D93CE0F45B}" type="pres">
      <dgm:prSet presAssocID="{08337A1D-10A2-49AC-91D0-8806D70449E5}" presName="spaceRect" presStyleCnt="0"/>
      <dgm:spPr/>
    </dgm:pt>
    <dgm:pt modelId="{4F37256E-A959-45E7-978A-2A181BA0E1C8}" type="pres">
      <dgm:prSet presAssocID="{08337A1D-10A2-49AC-91D0-8806D70449E5}" presName="textRect" presStyleLbl="revTx" presStyleIdx="4" presStyleCnt="6">
        <dgm:presLayoutVars>
          <dgm:chMax val="1"/>
          <dgm:chPref val="1"/>
        </dgm:presLayoutVars>
      </dgm:prSet>
      <dgm:spPr/>
    </dgm:pt>
    <dgm:pt modelId="{7553B743-E1B8-4894-AFB7-EBEDA1BB9B2F}" type="pres">
      <dgm:prSet presAssocID="{59034FA7-E40B-47DB-AA96-232F2E0E877C}" presName="sibTrans" presStyleLbl="sibTrans2D1" presStyleIdx="0" presStyleCnt="0"/>
      <dgm:spPr/>
    </dgm:pt>
    <dgm:pt modelId="{D78454E1-39A2-4C44-8386-92876D54C8BD}" type="pres">
      <dgm:prSet presAssocID="{4A9E9768-B04A-421E-B881-C411B7D9095A}" presName="compNode" presStyleCnt="0"/>
      <dgm:spPr/>
    </dgm:pt>
    <dgm:pt modelId="{22E0E7D1-65E3-43E1-B952-CAFB97FCC74A}" type="pres">
      <dgm:prSet presAssocID="{4A9E9768-B04A-421E-B881-C411B7D9095A}" presName="iconBgRect" presStyleLbl="bgShp" presStyleIdx="5" presStyleCnt="6"/>
      <dgm:spPr/>
    </dgm:pt>
    <dgm:pt modelId="{36146870-C706-4D11-810D-509BA5F6DA07}" type="pres">
      <dgm:prSet presAssocID="{4A9E9768-B04A-421E-B881-C411B7D9095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hought bubble"/>
        </a:ext>
      </dgm:extLst>
    </dgm:pt>
    <dgm:pt modelId="{EEDC8C82-7369-477B-810C-2440D92A6E1F}" type="pres">
      <dgm:prSet presAssocID="{4A9E9768-B04A-421E-B881-C411B7D9095A}" presName="spaceRect" presStyleCnt="0"/>
      <dgm:spPr/>
    </dgm:pt>
    <dgm:pt modelId="{B08F3224-82DA-403F-9F5A-608CC7E376A4}" type="pres">
      <dgm:prSet presAssocID="{4A9E9768-B04A-421E-B881-C411B7D9095A}" presName="textRect" presStyleLbl="revTx" presStyleIdx="5" presStyleCnt="6">
        <dgm:presLayoutVars>
          <dgm:chMax val="1"/>
          <dgm:chPref val="1"/>
        </dgm:presLayoutVars>
      </dgm:prSet>
      <dgm:spPr/>
    </dgm:pt>
  </dgm:ptLst>
  <dgm:cxnLst>
    <dgm:cxn modelId="{AAD92300-29AB-4F6F-988E-78FFBD77BE94}" type="presOf" srcId="{8E56B8AB-25C5-43F0-99D0-775C77EAE8CE}" destId="{E96F48BE-3841-4C4C-A6DC-CB6D1F03D84B}" srcOrd="0" destOrd="0" presId="urn:microsoft.com/office/officeart/2018/2/layout/IconCircleList"/>
    <dgm:cxn modelId="{DE5B5D06-9856-4B48-86BC-1BBBCA29C782}" type="presOf" srcId="{759A870E-8145-4056-99E5-F4D9A0E214A4}" destId="{F824B82F-7486-4599-A513-FA987C13FB5E}" srcOrd="0" destOrd="0" presId="urn:microsoft.com/office/officeart/2018/2/layout/IconCircleList"/>
    <dgm:cxn modelId="{41235712-AFF3-487F-924D-72305D37CEAF}" srcId="{A37D03A6-D4B6-428D-93E9-1E10EF41A1DF}" destId="{4A9E9768-B04A-421E-B881-C411B7D9095A}" srcOrd="5" destOrd="0" parTransId="{C73CFF82-7926-4F66-8F20-0806CB4CFD0D}" sibTransId="{8B27BA11-EC27-4E98-9EC5-E0B9AEAF1155}"/>
    <dgm:cxn modelId="{24451724-935A-4C1D-9C2F-1163C6A843E1}" type="presOf" srcId="{08337A1D-10A2-49AC-91D0-8806D70449E5}" destId="{4F37256E-A959-45E7-978A-2A181BA0E1C8}" srcOrd="0" destOrd="0" presId="urn:microsoft.com/office/officeart/2018/2/layout/IconCircleList"/>
    <dgm:cxn modelId="{B6EC5B6B-8E02-4067-BA5C-A6BE22718766}" type="presOf" srcId="{A37D03A6-D4B6-428D-93E9-1E10EF41A1DF}" destId="{CC9BE297-0810-4AA1-8231-D74BB97BA07F}" srcOrd="0" destOrd="0" presId="urn:microsoft.com/office/officeart/2018/2/layout/IconCircleList"/>
    <dgm:cxn modelId="{C0A7186D-0C40-40B4-A9D0-615177B1A419}" srcId="{A37D03A6-D4B6-428D-93E9-1E10EF41A1DF}" destId="{8E56B8AB-25C5-43F0-99D0-775C77EAE8CE}" srcOrd="1" destOrd="0" parTransId="{23614EFE-EC11-45E2-B496-877F0BA080D8}" sibTransId="{3F61478C-B399-4036-92FC-3B59B781C8BB}"/>
    <dgm:cxn modelId="{6DF12751-0EC3-4DE6-86C4-CD2D980A691A}" type="presOf" srcId="{E14D731F-9B21-4FC2-B861-0EDAC19885FB}" destId="{EFB00361-1760-41D1-BB64-9BBBAF9891CB}" srcOrd="0" destOrd="0" presId="urn:microsoft.com/office/officeart/2018/2/layout/IconCircleList"/>
    <dgm:cxn modelId="{E8BA047D-4C8A-4857-A50B-ED101652F63B}" type="presOf" srcId="{7F96161B-396F-48E2-B960-59BBAD0A7446}" destId="{7D5B3515-E3D8-4EE0-AAE2-71F8FDB16C53}" srcOrd="0" destOrd="0" presId="urn:microsoft.com/office/officeart/2018/2/layout/IconCircleList"/>
    <dgm:cxn modelId="{CED12889-BE0F-4EF9-BE9A-400239A90E7C}" type="presOf" srcId="{3F61478C-B399-4036-92FC-3B59B781C8BB}" destId="{0C43D600-591E-4AF9-877E-A12F11CBBC4C}" srcOrd="0" destOrd="0" presId="urn:microsoft.com/office/officeart/2018/2/layout/IconCircleList"/>
    <dgm:cxn modelId="{191B639B-23A6-47CA-866E-7BB200500579}" srcId="{A37D03A6-D4B6-428D-93E9-1E10EF41A1DF}" destId="{08337A1D-10A2-49AC-91D0-8806D70449E5}" srcOrd="4" destOrd="0" parTransId="{252AC37C-FDAA-4B6D-9B8C-E7D05872B5A7}" sibTransId="{59034FA7-E40B-47DB-AA96-232F2E0E877C}"/>
    <dgm:cxn modelId="{8B43EDA0-B3CE-4A9A-B96C-6066567DC11B}" type="presOf" srcId="{3503D636-84CA-4180-BF92-4746CB07C3C2}" destId="{A9076727-AB9A-421C-8B7A-5CAF4ECF16B5}" srcOrd="0" destOrd="0" presId="urn:microsoft.com/office/officeart/2018/2/layout/IconCircleList"/>
    <dgm:cxn modelId="{F850E4A9-0949-4775-81F3-B188D93BEAAD}" srcId="{A37D03A6-D4B6-428D-93E9-1E10EF41A1DF}" destId="{759A870E-8145-4056-99E5-F4D9A0E214A4}" srcOrd="0" destOrd="0" parTransId="{8A1F76DA-7891-4BF8-ACA4-A3DF916F82BB}" sibTransId="{323B92D0-4E55-456F-B19A-8DD5DB34309B}"/>
    <dgm:cxn modelId="{BF428BAB-EBCC-4530-BEA9-1C9C7082727C}" srcId="{A37D03A6-D4B6-428D-93E9-1E10EF41A1DF}" destId="{7F96161B-396F-48E2-B960-59BBAD0A7446}" srcOrd="2" destOrd="0" parTransId="{207A9104-C80D-40A2-AE61-C10AF7B839B8}" sibTransId="{3503D636-84CA-4180-BF92-4746CB07C3C2}"/>
    <dgm:cxn modelId="{DB47D0E5-6503-4D1A-A108-1D22297AC71E}" type="presOf" srcId="{323B92D0-4E55-456F-B19A-8DD5DB34309B}" destId="{A3E7D1E9-C4A6-48B6-9B21-565972714B48}" srcOrd="0" destOrd="0" presId="urn:microsoft.com/office/officeart/2018/2/layout/IconCircleList"/>
    <dgm:cxn modelId="{8F88E6E6-C70C-4D07-909A-D41FE1B0CDAE}" type="presOf" srcId="{4A9E9768-B04A-421E-B881-C411B7D9095A}" destId="{B08F3224-82DA-403F-9F5A-608CC7E376A4}" srcOrd="0" destOrd="0" presId="urn:microsoft.com/office/officeart/2018/2/layout/IconCircleList"/>
    <dgm:cxn modelId="{96EB9BEA-7041-47D7-B556-EFEF6AC04567}" type="presOf" srcId="{59034FA7-E40B-47DB-AA96-232F2E0E877C}" destId="{7553B743-E1B8-4894-AFB7-EBEDA1BB9B2F}" srcOrd="0" destOrd="0" presId="urn:microsoft.com/office/officeart/2018/2/layout/IconCircleList"/>
    <dgm:cxn modelId="{A98358EF-7B91-4ACE-91FD-C2BCDDEB2D46}" srcId="{A37D03A6-D4B6-428D-93E9-1E10EF41A1DF}" destId="{E14D731F-9B21-4FC2-B861-0EDAC19885FB}" srcOrd="3" destOrd="0" parTransId="{0B300CA1-B20C-4799-BC1D-A7B258D9BC57}" sibTransId="{9965CE4C-B24A-489F-BC48-10F024D76479}"/>
    <dgm:cxn modelId="{77F8A2F7-5625-4B5E-B0BC-DF422C786B79}" type="presOf" srcId="{9965CE4C-B24A-489F-BC48-10F024D76479}" destId="{58737EFA-7262-4E3B-B87F-0F36CE395631}" srcOrd="0" destOrd="0" presId="urn:microsoft.com/office/officeart/2018/2/layout/IconCircleList"/>
    <dgm:cxn modelId="{96E73F58-B0FF-401B-AA23-BCF18DAF7D2A}" type="presParOf" srcId="{CC9BE297-0810-4AA1-8231-D74BB97BA07F}" destId="{7D8A7AA6-D27F-46B7-B18D-63AEA60B48B7}" srcOrd="0" destOrd="0" presId="urn:microsoft.com/office/officeart/2018/2/layout/IconCircleList"/>
    <dgm:cxn modelId="{ADCEEFA5-C8BA-43A3-8F3F-6C7536570231}" type="presParOf" srcId="{7D8A7AA6-D27F-46B7-B18D-63AEA60B48B7}" destId="{A9CFB5EA-B392-49F4-9ED0-F8A6C0D81D42}" srcOrd="0" destOrd="0" presId="urn:microsoft.com/office/officeart/2018/2/layout/IconCircleList"/>
    <dgm:cxn modelId="{2A0742A1-B17D-4F61-9942-9C46E43F3DB5}" type="presParOf" srcId="{A9CFB5EA-B392-49F4-9ED0-F8A6C0D81D42}" destId="{738BD837-D6E8-463B-837E-00337F766400}" srcOrd="0" destOrd="0" presId="urn:microsoft.com/office/officeart/2018/2/layout/IconCircleList"/>
    <dgm:cxn modelId="{2469FD9D-2D06-4CEF-97F6-18DB2309E217}" type="presParOf" srcId="{A9CFB5EA-B392-49F4-9ED0-F8A6C0D81D42}" destId="{11C68EBA-4E45-45E4-A42E-D7F2C3189DC6}" srcOrd="1" destOrd="0" presId="urn:microsoft.com/office/officeart/2018/2/layout/IconCircleList"/>
    <dgm:cxn modelId="{08C056BE-59A4-4416-B858-7C5CFD96DCC8}" type="presParOf" srcId="{A9CFB5EA-B392-49F4-9ED0-F8A6C0D81D42}" destId="{38B6A552-33EC-44E7-8F9D-9E5453CEFAFD}" srcOrd="2" destOrd="0" presId="urn:microsoft.com/office/officeart/2018/2/layout/IconCircleList"/>
    <dgm:cxn modelId="{1E18F995-BB6B-44F9-A064-D10D5D936315}" type="presParOf" srcId="{A9CFB5EA-B392-49F4-9ED0-F8A6C0D81D42}" destId="{F824B82F-7486-4599-A513-FA987C13FB5E}" srcOrd="3" destOrd="0" presId="urn:microsoft.com/office/officeart/2018/2/layout/IconCircleList"/>
    <dgm:cxn modelId="{37858C01-1084-4758-AA93-561B6957B6F2}" type="presParOf" srcId="{7D8A7AA6-D27F-46B7-B18D-63AEA60B48B7}" destId="{A3E7D1E9-C4A6-48B6-9B21-565972714B48}" srcOrd="1" destOrd="0" presId="urn:microsoft.com/office/officeart/2018/2/layout/IconCircleList"/>
    <dgm:cxn modelId="{A7EF775D-4DF5-4DDF-A214-94BC6A2F5E8C}" type="presParOf" srcId="{7D8A7AA6-D27F-46B7-B18D-63AEA60B48B7}" destId="{0D67E4B7-6B27-4100-ACEE-873395FF8723}" srcOrd="2" destOrd="0" presId="urn:microsoft.com/office/officeart/2018/2/layout/IconCircleList"/>
    <dgm:cxn modelId="{4F8CEBB9-7D93-437C-A147-809DEFD6A96C}" type="presParOf" srcId="{0D67E4B7-6B27-4100-ACEE-873395FF8723}" destId="{534630C2-5D7E-4AD6-86F1-7B7BD8F84E42}" srcOrd="0" destOrd="0" presId="urn:microsoft.com/office/officeart/2018/2/layout/IconCircleList"/>
    <dgm:cxn modelId="{34220CA4-9C65-4744-8C41-8CECDC3A9F38}" type="presParOf" srcId="{0D67E4B7-6B27-4100-ACEE-873395FF8723}" destId="{0D361C3F-005A-4A75-B509-16A3FCA051D4}" srcOrd="1" destOrd="0" presId="urn:microsoft.com/office/officeart/2018/2/layout/IconCircleList"/>
    <dgm:cxn modelId="{607A0213-6ED7-454F-BEDD-841008912E1A}" type="presParOf" srcId="{0D67E4B7-6B27-4100-ACEE-873395FF8723}" destId="{4F42C2CC-CCE4-4645-B692-B0E18C44081D}" srcOrd="2" destOrd="0" presId="urn:microsoft.com/office/officeart/2018/2/layout/IconCircleList"/>
    <dgm:cxn modelId="{75ED9803-7C79-4516-9A3A-8480DF870AE1}" type="presParOf" srcId="{0D67E4B7-6B27-4100-ACEE-873395FF8723}" destId="{E96F48BE-3841-4C4C-A6DC-CB6D1F03D84B}" srcOrd="3" destOrd="0" presId="urn:microsoft.com/office/officeart/2018/2/layout/IconCircleList"/>
    <dgm:cxn modelId="{7A8202E4-536E-4B2B-A2BF-FD8C61B40A48}" type="presParOf" srcId="{7D8A7AA6-D27F-46B7-B18D-63AEA60B48B7}" destId="{0C43D600-591E-4AF9-877E-A12F11CBBC4C}" srcOrd="3" destOrd="0" presId="urn:microsoft.com/office/officeart/2018/2/layout/IconCircleList"/>
    <dgm:cxn modelId="{2A964C62-8A36-4ABC-A6E3-A89B8E60C582}" type="presParOf" srcId="{7D8A7AA6-D27F-46B7-B18D-63AEA60B48B7}" destId="{77107FBD-A02A-4EF3-891C-69CF5316DE90}" srcOrd="4" destOrd="0" presId="urn:microsoft.com/office/officeart/2018/2/layout/IconCircleList"/>
    <dgm:cxn modelId="{FD9F7736-4EC6-475F-8848-227343FE9C07}" type="presParOf" srcId="{77107FBD-A02A-4EF3-891C-69CF5316DE90}" destId="{F75B35E1-C21A-49A8-A084-237107B03E5A}" srcOrd="0" destOrd="0" presId="urn:microsoft.com/office/officeart/2018/2/layout/IconCircleList"/>
    <dgm:cxn modelId="{2B56A919-1477-456F-A5B9-6E911E6E5DB4}" type="presParOf" srcId="{77107FBD-A02A-4EF3-891C-69CF5316DE90}" destId="{F48F5923-F31B-4DE3-A915-C71C9CBD6CD7}" srcOrd="1" destOrd="0" presId="urn:microsoft.com/office/officeart/2018/2/layout/IconCircleList"/>
    <dgm:cxn modelId="{853F4319-9B62-4B42-9994-514D8A2FFCF7}" type="presParOf" srcId="{77107FBD-A02A-4EF3-891C-69CF5316DE90}" destId="{7028232A-B9F6-4083-A0E7-42D523D61C55}" srcOrd="2" destOrd="0" presId="urn:microsoft.com/office/officeart/2018/2/layout/IconCircleList"/>
    <dgm:cxn modelId="{D4FFC88E-0809-408D-A0E8-A69B11137456}" type="presParOf" srcId="{77107FBD-A02A-4EF3-891C-69CF5316DE90}" destId="{7D5B3515-E3D8-4EE0-AAE2-71F8FDB16C53}" srcOrd="3" destOrd="0" presId="urn:microsoft.com/office/officeart/2018/2/layout/IconCircleList"/>
    <dgm:cxn modelId="{EC37B0B7-B8E4-4CC1-BED3-2EAF507FA74A}" type="presParOf" srcId="{7D8A7AA6-D27F-46B7-B18D-63AEA60B48B7}" destId="{A9076727-AB9A-421C-8B7A-5CAF4ECF16B5}" srcOrd="5" destOrd="0" presId="urn:microsoft.com/office/officeart/2018/2/layout/IconCircleList"/>
    <dgm:cxn modelId="{12C14FAD-9927-46EE-A8BE-1BE8DFE064BB}" type="presParOf" srcId="{7D8A7AA6-D27F-46B7-B18D-63AEA60B48B7}" destId="{EB59746A-2275-4FB7-9374-14CB68C9B827}" srcOrd="6" destOrd="0" presId="urn:microsoft.com/office/officeart/2018/2/layout/IconCircleList"/>
    <dgm:cxn modelId="{9E7F2575-2573-4E84-8C62-A51FDB167090}" type="presParOf" srcId="{EB59746A-2275-4FB7-9374-14CB68C9B827}" destId="{FD989CF3-614E-4C78-B4D0-C4A1A142ED61}" srcOrd="0" destOrd="0" presId="urn:microsoft.com/office/officeart/2018/2/layout/IconCircleList"/>
    <dgm:cxn modelId="{69EF91DC-9088-4406-B3F7-239BF352AC57}" type="presParOf" srcId="{EB59746A-2275-4FB7-9374-14CB68C9B827}" destId="{277B2A45-F943-4B6A-B46C-E25332CE98A8}" srcOrd="1" destOrd="0" presId="urn:microsoft.com/office/officeart/2018/2/layout/IconCircleList"/>
    <dgm:cxn modelId="{166AC86A-39D4-4A6A-AC5F-ABAFBDCA8211}" type="presParOf" srcId="{EB59746A-2275-4FB7-9374-14CB68C9B827}" destId="{42B3A20C-EA69-433C-9BE9-9B40F16A2FD9}" srcOrd="2" destOrd="0" presId="urn:microsoft.com/office/officeart/2018/2/layout/IconCircleList"/>
    <dgm:cxn modelId="{81D0CCD1-1FB4-4388-80F2-C239B416D7FA}" type="presParOf" srcId="{EB59746A-2275-4FB7-9374-14CB68C9B827}" destId="{EFB00361-1760-41D1-BB64-9BBBAF9891CB}" srcOrd="3" destOrd="0" presId="urn:microsoft.com/office/officeart/2018/2/layout/IconCircleList"/>
    <dgm:cxn modelId="{57FEE191-3D84-4EBB-8853-F572DA7F1EA3}" type="presParOf" srcId="{7D8A7AA6-D27F-46B7-B18D-63AEA60B48B7}" destId="{58737EFA-7262-4E3B-B87F-0F36CE395631}" srcOrd="7" destOrd="0" presId="urn:microsoft.com/office/officeart/2018/2/layout/IconCircleList"/>
    <dgm:cxn modelId="{85DCFD66-10A6-4750-A171-6165F271A966}" type="presParOf" srcId="{7D8A7AA6-D27F-46B7-B18D-63AEA60B48B7}" destId="{74C0C9E8-2CAE-4DF8-B981-A428E008C736}" srcOrd="8" destOrd="0" presId="urn:microsoft.com/office/officeart/2018/2/layout/IconCircleList"/>
    <dgm:cxn modelId="{130AAA41-D5C1-4269-8549-39C3DB048738}" type="presParOf" srcId="{74C0C9E8-2CAE-4DF8-B981-A428E008C736}" destId="{65860EB6-3FCD-44F4-9B10-523537A10223}" srcOrd="0" destOrd="0" presId="urn:microsoft.com/office/officeart/2018/2/layout/IconCircleList"/>
    <dgm:cxn modelId="{5658DB73-5EB1-4786-B274-B392A5E71216}" type="presParOf" srcId="{74C0C9E8-2CAE-4DF8-B981-A428E008C736}" destId="{47715D47-D5A6-49D8-9095-3FDF4AB8B8CD}" srcOrd="1" destOrd="0" presId="urn:microsoft.com/office/officeart/2018/2/layout/IconCircleList"/>
    <dgm:cxn modelId="{4BCAB886-24F4-4CFD-AB4E-439091931BF1}" type="presParOf" srcId="{74C0C9E8-2CAE-4DF8-B981-A428E008C736}" destId="{2F4E2001-8B61-4C13-8BDB-16D93CE0F45B}" srcOrd="2" destOrd="0" presId="urn:microsoft.com/office/officeart/2018/2/layout/IconCircleList"/>
    <dgm:cxn modelId="{14252F24-0782-4AE5-8F68-2773E45B50A9}" type="presParOf" srcId="{74C0C9E8-2CAE-4DF8-B981-A428E008C736}" destId="{4F37256E-A959-45E7-978A-2A181BA0E1C8}" srcOrd="3" destOrd="0" presId="urn:microsoft.com/office/officeart/2018/2/layout/IconCircleList"/>
    <dgm:cxn modelId="{10801BAB-C375-40A0-A557-A96C2C455EDD}" type="presParOf" srcId="{7D8A7AA6-D27F-46B7-B18D-63AEA60B48B7}" destId="{7553B743-E1B8-4894-AFB7-EBEDA1BB9B2F}" srcOrd="9" destOrd="0" presId="urn:microsoft.com/office/officeart/2018/2/layout/IconCircleList"/>
    <dgm:cxn modelId="{FB8AA1D8-0736-4CA9-A499-B3E15E7E0EEF}" type="presParOf" srcId="{7D8A7AA6-D27F-46B7-B18D-63AEA60B48B7}" destId="{D78454E1-39A2-4C44-8386-92876D54C8BD}" srcOrd="10" destOrd="0" presId="urn:microsoft.com/office/officeart/2018/2/layout/IconCircleList"/>
    <dgm:cxn modelId="{3088D34B-F5B6-42F5-8A6A-8182E326C95C}" type="presParOf" srcId="{D78454E1-39A2-4C44-8386-92876D54C8BD}" destId="{22E0E7D1-65E3-43E1-B952-CAFB97FCC74A}" srcOrd="0" destOrd="0" presId="urn:microsoft.com/office/officeart/2018/2/layout/IconCircleList"/>
    <dgm:cxn modelId="{8BB81CBA-CC34-445C-8850-092EFE8B337B}" type="presParOf" srcId="{D78454E1-39A2-4C44-8386-92876D54C8BD}" destId="{36146870-C706-4D11-810D-509BA5F6DA07}" srcOrd="1" destOrd="0" presId="urn:microsoft.com/office/officeart/2018/2/layout/IconCircleList"/>
    <dgm:cxn modelId="{CEE6B32C-080F-4341-8F6E-20A685B872D3}" type="presParOf" srcId="{D78454E1-39A2-4C44-8386-92876D54C8BD}" destId="{EEDC8C82-7369-477B-810C-2440D92A6E1F}" srcOrd="2" destOrd="0" presId="urn:microsoft.com/office/officeart/2018/2/layout/IconCircleList"/>
    <dgm:cxn modelId="{B12214EB-14FA-4746-A580-E9D36043A8C5}" type="presParOf" srcId="{D78454E1-39A2-4C44-8386-92876D54C8BD}" destId="{B08F3224-82DA-403F-9F5A-608CC7E376A4}" srcOrd="3" destOrd="0" presId="urn:microsoft.com/office/officeart/2018/2/layout/IconCircleList"/>
  </dgm:cxnLst>
  <dgm:bg/>
  <dgm:whole>
    <a:ln>
      <a:solidFill>
        <a:schemeClr val="accent2"/>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05167-51F4-4AFD-8CFB-9DE5A848244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ABD5FAE-C2F1-41BC-BF4D-AB156808DE7D}">
      <dgm:prSet/>
      <dgm:spPr/>
      <dgm:t>
        <a:bodyPr/>
        <a:lstStyle/>
        <a:p>
          <a:r>
            <a:rPr lang="en-CA" dirty="0"/>
            <a:t>After pre-processing the data, we applied descriptive analysis to the cleaned dataset from which we found where customer ID has no null values.</a:t>
          </a:r>
          <a:endParaRPr lang="en-US" dirty="0"/>
        </a:p>
      </dgm:t>
    </dgm:pt>
    <dgm:pt modelId="{B957E1F2-266A-4B28-BB5E-949438A8D35F}" type="parTrans" cxnId="{B4B48BF3-A825-4758-A6F0-435B5BE6911D}">
      <dgm:prSet/>
      <dgm:spPr/>
      <dgm:t>
        <a:bodyPr/>
        <a:lstStyle/>
        <a:p>
          <a:endParaRPr lang="en-US"/>
        </a:p>
      </dgm:t>
    </dgm:pt>
    <dgm:pt modelId="{1692E85E-19BC-46B7-B58F-150FEF435C5D}" type="sibTrans" cxnId="{B4B48BF3-A825-4758-A6F0-435B5BE6911D}">
      <dgm:prSet/>
      <dgm:spPr/>
      <dgm:t>
        <a:bodyPr/>
        <a:lstStyle/>
        <a:p>
          <a:endParaRPr lang="en-US"/>
        </a:p>
      </dgm:t>
    </dgm:pt>
    <dgm:pt modelId="{8000C13A-24D0-4349-9904-E838024543CA}">
      <dgm:prSet/>
      <dgm:spPr/>
      <dgm:t>
        <a:bodyPr/>
        <a:lstStyle/>
        <a:p>
          <a:r>
            <a:rPr lang="en-CA"/>
            <a:t>From checking the time frame of the dataset, we came to know that we have historical customer data for the period of 3 years. </a:t>
          </a:r>
          <a:endParaRPr lang="en-US" dirty="0"/>
        </a:p>
      </dgm:t>
    </dgm:pt>
    <dgm:pt modelId="{F2CC2557-2233-4697-906E-C95BF78E580B}" type="parTrans" cxnId="{B69ADAB3-6247-41A5-8E0F-3B549589EB30}">
      <dgm:prSet/>
      <dgm:spPr/>
      <dgm:t>
        <a:bodyPr/>
        <a:lstStyle/>
        <a:p>
          <a:endParaRPr lang="en-US"/>
        </a:p>
      </dgm:t>
    </dgm:pt>
    <dgm:pt modelId="{5D401103-D157-41DE-9582-27D5C2669194}" type="sibTrans" cxnId="{B69ADAB3-6247-41A5-8E0F-3B549589EB30}">
      <dgm:prSet/>
      <dgm:spPr/>
      <dgm:t>
        <a:bodyPr/>
        <a:lstStyle/>
        <a:p>
          <a:endParaRPr lang="en-US"/>
        </a:p>
      </dgm:t>
    </dgm:pt>
    <dgm:pt modelId="{2FEE44AF-0C47-469E-A00D-515EB70408A7}">
      <dgm:prSet/>
      <dgm:spPr/>
      <dgm:t>
        <a:bodyPr/>
        <a:lstStyle/>
        <a:p>
          <a:r>
            <a:rPr lang="en-US" b="0" i="0" dirty="0"/>
            <a:t>Min and max is used to find out the exact order date and time of united states. The order data is from Jan 3, 2017, till Dec 12, 2020.</a:t>
          </a:r>
          <a:endParaRPr lang="en-US" dirty="0"/>
        </a:p>
      </dgm:t>
    </dgm:pt>
    <dgm:pt modelId="{9F204105-DB73-4CBF-891E-4A2F175BB1D7}" type="parTrans" cxnId="{17489734-C0A5-4AB5-B721-5BFBA7D6A223}">
      <dgm:prSet/>
      <dgm:spPr/>
      <dgm:t>
        <a:bodyPr/>
        <a:lstStyle/>
        <a:p>
          <a:endParaRPr lang="en-US"/>
        </a:p>
      </dgm:t>
    </dgm:pt>
    <dgm:pt modelId="{B69C91EB-E8EF-4415-9A5C-F8EC0EB058AA}" type="sibTrans" cxnId="{17489734-C0A5-4AB5-B721-5BFBA7D6A223}">
      <dgm:prSet/>
      <dgm:spPr/>
      <dgm:t>
        <a:bodyPr/>
        <a:lstStyle/>
        <a:p>
          <a:endParaRPr lang="en-US"/>
        </a:p>
      </dgm:t>
    </dgm:pt>
    <dgm:pt modelId="{1BEF018E-A0F6-4110-A5D4-FEA386CE1845}">
      <dgm:prSet/>
      <dgm:spPr/>
      <dgm:t>
        <a:bodyPr/>
        <a:lstStyle/>
        <a:p>
          <a:r>
            <a:rPr lang="en-CA"/>
            <a:t>After pre-processing the data, we applied descriptive analysis on the cleaned dataset from which we found out of top 5 states most customers are from </a:t>
          </a:r>
          <a:r>
            <a:rPr lang="en-CA" b="1"/>
            <a:t>Florida</a:t>
          </a:r>
          <a:r>
            <a:rPr lang="en-CA"/>
            <a:t> based in US.</a:t>
          </a:r>
          <a:endParaRPr lang="en-US"/>
        </a:p>
      </dgm:t>
    </dgm:pt>
    <dgm:pt modelId="{4729E5FF-F48A-470F-A750-F1119DEE5190}" type="parTrans" cxnId="{F9E3BEF1-BFE0-4547-B826-EBC659972FA3}">
      <dgm:prSet/>
      <dgm:spPr/>
      <dgm:t>
        <a:bodyPr/>
        <a:lstStyle/>
        <a:p>
          <a:endParaRPr lang="en-US"/>
        </a:p>
      </dgm:t>
    </dgm:pt>
    <dgm:pt modelId="{AE3BEECD-D241-4EEB-A3DC-9DE8B8F8B822}" type="sibTrans" cxnId="{F9E3BEF1-BFE0-4547-B826-EBC659972FA3}">
      <dgm:prSet/>
      <dgm:spPr/>
      <dgm:t>
        <a:bodyPr/>
        <a:lstStyle/>
        <a:p>
          <a:endParaRPr lang="en-US"/>
        </a:p>
      </dgm:t>
    </dgm:pt>
    <dgm:pt modelId="{376D210C-6CCC-4BBC-9240-6242FDA15141}">
      <dgm:prSet/>
      <dgm:spPr/>
      <dgm:t>
        <a:bodyPr/>
        <a:lstStyle/>
        <a:p>
          <a:r>
            <a:rPr lang="en-US" b="0" i="0"/>
            <a:t>We observed that top five values of order id with order. Here we can observe that first order id has 14 different order while second has 12 order and so on.</a:t>
          </a:r>
          <a:endParaRPr lang="en-US"/>
        </a:p>
      </dgm:t>
    </dgm:pt>
    <dgm:pt modelId="{01C60F14-D074-4B07-BEC9-2A8E2AEBE394}" type="parTrans" cxnId="{DA288812-B0F9-4A80-B9D7-0D8EF5839513}">
      <dgm:prSet/>
      <dgm:spPr/>
      <dgm:t>
        <a:bodyPr/>
        <a:lstStyle/>
        <a:p>
          <a:endParaRPr lang="en-US"/>
        </a:p>
      </dgm:t>
    </dgm:pt>
    <dgm:pt modelId="{9A7A1C7A-FD33-43EE-80EB-9885908B7322}" type="sibTrans" cxnId="{DA288812-B0F9-4A80-B9D7-0D8EF5839513}">
      <dgm:prSet/>
      <dgm:spPr/>
      <dgm:t>
        <a:bodyPr/>
        <a:lstStyle/>
        <a:p>
          <a:endParaRPr lang="en-US"/>
        </a:p>
      </dgm:t>
    </dgm:pt>
    <dgm:pt modelId="{5CEFED12-68E5-40EB-943D-42FEE242D4B3}">
      <dgm:prSet/>
      <dgm:spPr/>
      <dgm:t>
        <a:bodyPr/>
        <a:lstStyle/>
        <a:p>
          <a:r>
            <a:rPr lang="en-CA"/>
            <a:t>Customers with recency ranges from 1500 to 2000 and frequency is ranging from 0 to 100, monetary ranges 1500 and above.</a:t>
          </a:r>
          <a:endParaRPr lang="en-US"/>
        </a:p>
      </dgm:t>
    </dgm:pt>
    <dgm:pt modelId="{1B58F642-C6B3-49F6-9983-1A1F30AFF76F}" type="parTrans" cxnId="{05CBA451-89B6-4677-8C3D-3A4D2953E9EE}">
      <dgm:prSet/>
      <dgm:spPr/>
      <dgm:t>
        <a:bodyPr/>
        <a:lstStyle/>
        <a:p>
          <a:endParaRPr lang="en-US"/>
        </a:p>
      </dgm:t>
    </dgm:pt>
    <dgm:pt modelId="{66A20D85-3C69-45CC-87E0-2266BCA6A32C}" type="sibTrans" cxnId="{05CBA451-89B6-4677-8C3D-3A4D2953E9EE}">
      <dgm:prSet/>
      <dgm:spPr/>
      <dgm:t>
        <a:bodyPr/>
        <a:lstStyle/>
        <a:p>
          <a:endParaRPr lang="en-US"/>
        </a:p>
      </dgm:t>
    </dgm:pt>
    <dgm:pt modelId="{549CA9F8-CF6E-4CFE-85D1-C2DFC7F8AC30}" type="pres">
      <dgm:prSet presAssocID="{FA805167-51F4-4AFD-8CFB-9DE5A848244B}" presName="linear" presStyleCnt="0">
        <dgm:presLayoutVars>
          <dgm:animLvl val="lvl"/>
          <dgm:resizeHandles val="exact"/>
        </dgm:presLayoutVars>
      </dgm:prSet>
      <dgm:spPr/>
    </dgm:pt>
    <dgm:pt modelId="{6FC4DFE1-31E6-4764-9804-B7040C400E65}" type="pres">
      <dgm:prSet presAssocID="{6ABD5FAE-C2F1-41BC-BF4D-AB156808DE7D}" presName="parentText" presStyleLbl="node1" presStyleIdx="0" presStyleCnt="6">
        <dgm:presLayoutVars>
          <dgm:chMax val="0"/>
          <dgm:bulletEnabled val="1"/>
        </dgm:presLayoutVars>
      </dgm:prSet>
      <dgm:spPr/>
    </dgm:pt>
    <dgm:pt modelId="{AD29E426-594E-4D80-A614-2A90AF4C91B9}" type="pres">
      <dgm:prSet presAssocID="{1692E85E-19BC-46B7-B58F-150FEF435C5D}" presName="spacer" presStyleCnt="0"/>
      <dgm:spPr/>
    </dgm:pt>
    <dgm:pt modelId="{2EC12668-A59C-4A01-8E13-BA754EB6F584}" type="pres">
      <dgm:prSet presAssocID="{8000C13A-24D0-4349-9904-E838024543CA}" presName="parentText" presStyleLbl="node1" presStyleIdx="1" presStyleCnt="6">
        <dgm:presLayoutVars>
          <dgm:chMax val="0"/>
          <dgm:bulletEnabled val="1"/>
        </dgm:presLayoutVars>
      </dgm:prSet>
      <dgm:spPr/>
    </dgm:pt>
    <dgm:pt modelId="{474D3419-2E95-4DDB-AC28-48625ED7E44C}" type="pres">
      <dgm:prSet presAssocID="{5D401103-D157-41DE-9582-27D5C2669194}" presName="spacer" presStyleCnt="0"/>
      <dgm:spPr/>
    </dgm:pt>
    <dgm:pt modelId="{9F3A2957-E6C3-47F4-8CFD-DE3E37B24BE0}" type="pres">
      <dgm:prSet presAssocID="{2FEE44AF-0C47-469E-A00D-515EB70408A7}" presName="parentText" presStyleLbl="node1" presStyleIdx="2" presStyleCnt="6">
        <dgm:presLayoutVars>
          <dgm:chMax val="0"/>
          <dgm:bulletEnabled val="1"/>
        </dgm:presLayoutVars>
      </dgm:prSet>
      <dgm:spPr/>
    </dgm:pt>
    <dgm:pt modelId="{6C910F86-4479-47C1-B93B-71F5FE8A2500}" type="pres">
      <dgm:prSet presAssocID="{B69C91EB-E8EF-4415-9A5C-F8EC0EB058AA}" presName="spacer" presStyleCnt="0"/>
      <dgm:spPr/>
    </dgm:pt>
    <dgm:pt modelId="{5D4B4744-6718-42BB-A3BC-663B87310336}" type="pres">
      <dgm:prSet presAssocID="{1BEF018E-A0F6-4110-A5D4-FEA386CE1845}" presName="parentText" presStyleLbl="node1" presStyleIdx="3" presStyleCnt="6">
        <dgm:presLayoutVars>
          <dgm:chMax val="0"/>
          <dgm:bulletEnabled val="1"/>
        </dgm:presLayoutVars>
      </dgm:prSet>
      <dgm:spPr/>
    </dgm:pt>
    <dgm:pt modelId="{2D53D7EA-E64D-4138-863F-20B595C5BD41}" type="pres">
      <dgm:prSet presAssocID="{AE3BEECD-D241-4EEB-A3DC-9DE8B8F8B822}" presName="spacer" presStyleCnt="0"/>
      <dgm:spPr/>
    </dgm:pt>
    <dgm:pt modelId="{76408516-DE24-4F76-A934-0902925D2DFB}" type="pres">
      <dgm:prSet presAssocID="{376D210C-6CCC-4BBC-9240-6242FDA15141}" presName="parentText" presStyleLbl="node1" presStyleIdx="4" presStyleCnt="6">
        <dgm:presLayoutVars>
          <dgm:chMax val="0"/>
          <dgm:bulletEnabled val="1"/>
        </dgm:presLayoutVars>
      </dgm:prSet>
      <dgm:spPr/>
    </dgm:pt>
    <dgm:pt modelId="{9AD93E07-9266-4DC6-839D-EEA5C7BFA3CB}" type="pres">
      <dgm:prSet presAssocID="{9A7A1C7A-FD33-43EE-80EB-9885908B7322}" presName="spacer" presStyleCnt="0"/>
      <dgm:spPr/>
    </dgm:pt>
    <dgm:pt modelId="{EA6C9126-BB4C-4413-B34D-40473054DC38}" type="pres">
      <dgm:prSet presAssocID="{5CEFED12-68E5-40EB-943D-42FEE242D4B3}" presName="parentText" presStyleLbl="node1" presStyleIdx="5" presStyleCnt="6">
        <dgm:presLayoutVars>
          <dgm:chMax val="0"/>
          <dgm:bulletEnabled val="1"/>
        </dgm:presLayoutVars>
      </dgm:prSet>
      <dgm:spPr/>
    </dgm:pt>
  </dgm:ptLst>
  <dgm:cxnLst>
    <dgm:cxn modelId="{108C9507-6A59-4EAE-92B5-10CE70222D1D}" type="presOf" srcId="{8000C13A-24D0-4349-9904-E838024543CA}" destId="{2EC12668-A59C-4A01-8E13-BA754EB6F584}" srcOrd="0" destOrd="0" presId="urn:microsoft.com/office/officeart/2005/8/layout/vList2"/>
    <dgm:cxn modelId="{DA288812-B0F9-4A80-B9D7-0D8EF5839513}" srcId="{FA805167-51F4-4AFD-8CFB-9DE5A848244B}" destId="{376D210C-6CCC-4BBC-9240-6242FDA15141}" srcOrd="4" destOrd="0" parTransId="{01C60F14-D074-4B07-BEC9-2A8E2AEBE394}" sibTransId="{9A7A1C7A-FD33-43EE-80EB-9885908B7322}"/>
    <dgm:cxn modelId="{75A49E2F-5EA5-4AFB-A0B5-17037E4045CF}" type="presOf" srcId="{FA805167-51F4-4AFD-8CFB-9DE5A848244B}" destId="{549CA9F8-CF6E-4CFE-85D1-C2DFC7F8AC30}" srcOrd="0" destOrd="0" presId="urn:microsoft.com/office/officeart/2005/8/layout/vList2"/>
    <dgm:cxn modelId="{17489734-C0A5-4AB5-B721-5BFBA7D6A223}" srcId="{FA805167-51F4-4AFD-8CFB-9DE5A848244B}" destId="{2FEE44AF-0C47-469E-A00D-515EB70408A7}" srcOrd="2" destOrd="0" parTransId="{9F204105-DB73-4CBF-891E-4A2F175BB1D7}" sibTransId="{B69C91EB-E8EF-4415-9A5C-F8EC0EB058AA}"/>
    <dgm:cxn modelId="{B8755E5E-27DD-4297-9710-0AB0F733FDCD}" type="presOf" srcId="{376D210C-6CCC-4BBC-9240-6242FDA15141}" destId="{76408516-DE24-4F76-A934-0902925D2DFB}" srcOrd="0" destOrd="0" presId="urn:microsoft.com/office/officeart/2005/8/layout/vList2"/>
    <dgm:cxn modelId="{561AC04D-D64F-4A4A-A697-1143BF18A783}" type="presOf" srcId="{1BEF018E-A0F6-4110-A5D4-FEA386CE1845}" destId="{5D4B4744-6718-42BB-A3BC-663B87310336}" srcOrd="0" destOrd="0" presId="urn:microsoft.com/office/officeart/2005/8/layout/vList2"/>
    <dgm:cxn modelId="{6E2CAF6E-62B6-4628-90D8-81C377B6BBAC}" type="presOf" srcId="{2FEE44AF-0C47-469E-A00D-515EB70408A7}" destId="{9F3A2957-E6C3-47F4-8CFD-DE3E37B24BE0}" srcOrd="0" destOrd="0" presId="urn:microsoft.com/office/officeart/2005/8/layout/vList2"/>
    <dgm:cxn modelId="{05CBA451-89B6-4677-8C3D-3A4D2953E9EE}" srcId="{FA805167-51F4-4AFD-8CFB-9DE5A848244B}" destId="{5CEFED12-68E5-40EB-943D-42FEE242D4B3}" srcOrd="5" destOrd="0" parTransId="{1B58F642-C6B3-49F6-9983-1A1F30AFF76F}" sibTransId="{66A20D85-3C69-45CC-87E0-2266BCA6A32C}"/>
    <dgm:cxn modelId="{7AA940A6-AE04-41FB-AFA1-99A939600134}" type="presOf" srcId="{6ABD5FAE-C2F1-41BC-BF4D-AB156808DE7D}" destId="{6FC4DFE1-31E6-4764-9804-B7040C400E65}" srcOrd="0" destOrd="0" presId="urn:microsoft.com/office/officeart/2005/8/layout/vList2"/>
    <dgm:cxn modelId="{B69ADAB3-6247-41A5-8E0F-3B549589EB30}" srcId="{FA805167-51F4-4AFD-8CFB-9DE5A848244B}" destId="{8000C13A-24D0-4349-9904-E838024543CA}" srcOrd="1" destOrd="0" parTransId="{F2CC2557-2233-4697-906E-C95BF78E580B}" sibTransId="{5D401103-D157-41DE-9582-27D5C2669194}"/>
    <dgm:cxn modelId="{4E6982DA-41D2-46D1-B9F4-6D15235C4893}" type="presOf" srcId="{5CEFED12-68E5-40EB-943D-42FEE242D4B3}" destId="{EA6C9126-BB4C-4413-B34D-40473054DC38}" srcOrd="0" destOrd="0" presId="urn:microsoft.com/office/officeart/2005/8/layout/vList2"/>
    <dgm:cxn modelId="{F9E3BEF1-BFE0-4547-B826-EBC659972FA3}" srcId="{FA805167-51F4-4AFD-8CFB-9DE5A848244B}" destId="{1BEF018E-A0F6-4110-A5D4-FEA386CE1845}" srcOrd="3" destOrd="0" parTransId="{4729E5FF-F48A-470F-A750-F1119DEE5190}" sibTransId="{AE3BEECD-D241-4EEB-A3DC-9DE8B8F8B822}"/>
    <dgm:cxn modelId="{B4B48BF3-A825-4758-A6F0-435B5BE6911D}" srcId="{FA805167-51F4-4AFD-8CFB-9DE5A848244B}" destId="{6ABD5FAE-C2F1-41BC-BF4D-AB156808DE7D}" srcOrd="0" destOrd="0" parTransId="{B957E1F2-266A-4B28-BB5E-949438A8D35F}" sibTransId="{1692E85E-19BC-46B7-B58F-150FEF435C5D}"/>
    <dgm:cxn modelId="{BD2DF95E-95F6-4C99-843C-7B560C0CADAE}" type="presParOf" srcId="{549CA9F8-CF6E-4CFE-85D1-C2DFC7F8AC30}" destId="{6FC4DFE1-31E6-4764-9804-B7040C400E65}" srcOrd="0" destOrd="0" presId="urn:microsoft.com/office/officeart/2005/8/layout/vList2"/>
    <dgm:cxn modelId="{AEB40B13-E980-45F4-B9B6-5F9E6D2F2A57}" type="presParOf" srcId="{549CA9F8-CF6E-4CFE-85D1-C2DFC7F8AC30}" destId="{AD29E426-594E-4D80-A614-2A90AF4C91B9}" srcOrd="1" destOrd="0" presId="urn:microsoft.com/office/officeart/2005/8/layout/vList2"/>
    <dgm:cxn modelId="{B93CCB23-86A7-46FD-8EA8-80A62F8DB8EC}" type="presParOf" srcId="{549CA9F8-CF6E-4CFE-85D1-C2DFC7F8AC30}" destId="{2EC12668-A59C-4A01-8E13-BA754EB6F584}" srcOrd="2" destOrd="0" presId="urn:microsoft.com/office/officeart/2005/8/layout/vList2"/>
    <dgm:cxn modelId="{856AAE6D-1518-4031-8100-F7FBD0C47A57}" type="presParOf" srcId="{549CA9F8-CF6E-4CFE-85D1-C2DFC7F8AC30}" destId="{474D3419-2E95-4DDB-AC28-48625ED7E44C}" srcOrd="3" destOrd="0" presId="urn:microsoft.com/office/officeart/2005/8/layout/vList2"/>
    <dgm:cxn modelId="{6ACF2796-C179-4A16-982B-1654475D0756}" type="presParOf" srcId="{549CA9F8-CF6E-4CFE-85D1-C2DFC7F8AC30}" destId="{9F3A2957-E6C3-47F4-8CFD-DE3E37B24BE0}" srcOrd="4" destOrd="0" presId="urn:microsoft.com/office/officeart/2005/8/layout/vList2"/>
    <dgm:cxn modelId="{C5B0F048-A406-4245-879E-33DD9EF72CF5}" type="presParOf" srcId="{549CA9F8-CF6E-4CFE-85D1-C2DFC7F8AC30}" destId="{6C910F86-4479-47C1-B93B-71F5FE8A2500}" srcOrd="5" destOrd="0" presId="urn:microsoft.com/office/officeart/2005/8/layout/vList2"/>
    <dgm:cxn modelId="{1C45BF8F-DF1D-46DC-AA1C-4FEE9707E9E5}" type="presParOf" srcId="{549CA9F8-CF6E-4CFE-85D1-C2DFC7F8AC30}" destId="{5D4B4744-6718-42BB-A3BC-663B87310336}" srcOrd="6" destOrd="0" presId="urn:microsoft.com/office/officeart/2005/8/layout/vList2"/>
    <dgm:cxn modelId="{B3C11698-88C1-4855-AAB9-C421D8D21A79}" type="presParOf" srcId="{549CA9F8-CF6E-4CFE-85D1-C2DFC7F8AC30}" destId="{2D53D7EA-E64D-4138-863F-20B595C5BD41}" srcOrd="7" destOrd="0" presId="urn:microsoft.com/office/officeart/2005/8/layout/vList2"/>
    <dgm:cxn modelId="{504AA9F5-69B5-4134-934A-8EDE6B205779}" type="presParOf" srcId="{549CA9F8-CF6E-4CFE-85D1-C2DFC7F8AC30}" destId="{76408516-DE24-4F76-A934-0902925D2DFB}" srcOrd="8" destOrd="0" presId="urn:microsoft.com/office/officeart/2005/8/layout/vList2"/>
    <dgm:cxn modelId="{D4802B21-39E9-440A-9263-F27241190E2B}" type="presParOf" srcId="{549CA9F8-CF6E-4CFE-85D1-C2DFC7F8AC30}" destId="{9AD93E07-9266-4DC6-839D-EEA5C7BFA3CB}" srcOrd="9" destOrd="0" presId="urn:microsoft.com/office/officeart/2005/8/layout/vList2"/>
    <dgm:cxn modelId="{6B148E09-8271-4CA8-A8AC-890AD6FA93A8}" type="presParOf" srcId="{549CA9F8-CF6E-4CFE-85D1-C2DFC7F8AC30}" destId="{EA6C9126-BB4C-4413-B34D-40473054DC38}"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BD837-D6E8-463B-837E-00337F766400}">
      <dsp:nvSpPr>
        <dsp:cNvPr id="0" name=""/>
        <dsp:cNvSpPr/>
      </dsp:nvSpPr>
      <dsp:spPr>
        <a:xfrm>
          <a:off x="50145" y="213834"/>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C68EBA-4E45-45E4-A42E-D7F2C3189DC6}">
      <dsp:nvSpPr>
        <dsp:cNvPr id="0" name=""/>
        <dsp:cNvSpPr/>
      </dsp:nvSpPr>
      <dsp:spPr>
        <a:xfrm>
          <a:off x="237205" y="400893"/>
          <a:ext cx="516639" cy="5166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4B82F-7486-4599-A513-FA987C13FB5E}">
      <dsp:nvSpPr>
        <dsp:cNvPr id="0" name=""/>
        <dsp:cNvSpPr/>
      </dsp:nvSpPr>
      <dsp:spPr>
        <a:xfrm>
          <a:off x="1131779" y="213834"/>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Objective</a:t>
          </a:r>
          <a:endParaRPr lang="en-US" sz="1800" kern="1200" dirty="0"/>
        </a:p>
      </dsp:txBody>
      <dsp:txXfrm>
        <a:off x="1131779" y="213834"/>
        <a:ext cx="2099642" cy="890757"/>
      </dsp:txXfrm>
    </dsp:sp>
    <dsp:sp modelId="{534630C2-5D7E-4AD6-86F1-7B7BD8F84E42}">
      <dsp:nvSpPr>
        <dsp:cNvPr id="0" name=""/>
        <dsp:cNvSpPr/>
      </dsp:nvSpPr>
      <dsp:spPr>
        <a:xfrm>
          <a:off x="3597268" y="213834"/>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61C3F-005A-4A75-B509-16A3FCA051D4}">
      <dsp:nvSpPr>
        <dsp:cNvPr id="0" name=""/>
        <dsp:cNvSpPr/>
      </dsp:nvSpPr>
      <dsp:spPr>
        <a:xfrm>
          <a:off x="3784327" y="400893"/>
          <a:ext cx="516639" cy="5166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F48BE-3841-4C4C-A6DC-CB6D1F03D84B}">
      <dsp:nvSpPr>
        <dsp:cNvPr id="0" name=""/>
        <dsp:cNvSpPr/>
      </dsp:nvSpPr>
      <dsp:spPr>
        <a:xfrm>
          <a:off x="4678902" y="213834"/>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Review of Data Source</a:t>
          </a:r>
          <a:endParaRPr lang="en-US" sz="1800" kern="1200" dirty="0"/>
        </a:p>
      </dsp:txBody>
      <dsp:txXfrm>
        <a:off x="4678902" y="213834"/>
        <a:ext cx="2099642" cy="890757"/>
      </dsp:txXfrm>
    </dsp:sp>
    <dsp:sp modelId="{F75B35E1-C21A-49A8-A084-237107B03E5A}">
      <dsp:nvSpPr>
        <dsp:cNvPr id="0" name=""/>
        <dsp:cNvSpPr/>
      </dsp:nvSpPr>
      <dsp:spPr>
        <a:xfrm>
          <a:off x="50145" y="1903061"/>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F5923-F31B-4DE3-A915-C71C9CBD6CD7}">
      <dsp:nvSpPr>
        <dsp:cNvPr id="0" name=""/>
        <dsp:cNvSpPr/>
      </dsp:nvSpPr>
      <dsp:spPr>
        <a:xfrm>
          <a:off x="237205" y="2090120"/>
          <a:ext cx="516639" cy="5166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B3515-E3D8-4EE0-AAE2-71F8FDB16C53}">
      <dsp:nvSpPr>
        <dsp:cNvPr id="0" name=""/>
        <dsp:cNvSpPr/>
      </dsp:nvSpPr>
      <dsp:spPr>
        <a:xfrm>
          <a:off x="1131779" y="1903061"/>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Descriptive insights</a:t>
          </a:r>
          <a:endParaRPr lang="en-US" sz="1800" kern="1200" dirty="0"/>
        </a:p>
      </dsp:txBody>
      <dsp:txXfrm>
        <a:off x="1131779" y="1903061"/>
        <a:ext cx="2099642" cy="890757"/>
      </dsp:txXfrm>
    </dsp:sp>
    <dsp:sp modelId="{FD989CF3-614E-4C78-B4D0-C4A1A142ED61}">
      <dsp:nvSpPr>
        <dsp:cNvPr id="0" name=""/>
        <dsp:cNvSpPr/>
      </dsp:nvSpPr>
      <dsp:spPr>
        <a:xfrm>
          <a:off x="3597268" y="1903061"/>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7B2A45-F943-4B6A-B46C-E25332CE98A8}">
      <dsp:nvSpPr>
        <dsp:cNvPr id="0" name=""/>
        <dsp:cNvSpPr/>
      </dsp:nvSpPr>
      <dsp:spPr>
        <a:xfrm>
          <a:off x="3784327" y="2090120"/>
          <a:ext cx="516639" cy="5166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B00361-1760-41D1-BB64-9BBBAF9891CB}">
      <dsp:nvSpPr>
        <dsp:cNvPr id="0" name=""/>
        <dsp:cNvSpPr/>
      </dsp:nvSpPr>
      <dsp:spPr>
        <a:xfrm>
          <a:off x="4678902" y="1903061"/>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Results</a:t>
          </a:r>
          <a:endParaRPr lang="en-US" sz="1800" kern="1200" dirty="0"/>
        </a:p>
      </dsp:txBody>
      <dsp:txXfrm>
        <a:off x="4678902" y="1903061"/>
        <a:ext cx="2099642" cy="890757"/>
      </dsp:txXfrm>
    </dsp:sp>
    <dsp:sp modelId="{65860EB6-3FCD-44F4-9B10-523537A10223}">
      <dsp:nvSpPr>
        <dsp:cNvPr id="0" name=""/>
        <dsp:cNvSpPr/>
      </dsp:nvSpPr>
      <dsp:spPr>
        <a:xfrm>
          <a:off x="50145" y="3592288"/>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15D47-D5A6-49D8-9095-3FDF4AB8B8CD}">
      <dsp:nvSpPr>
        <dsp:cNvPr id="0" name=""/>
        <dsp:cNvSpPr/>
      </dsp:nvSpPr>
      <dsp:spPr>
        <a:xfrm>
          <a:off x="237205" y="3779347"/>
          <a:ext cx="516639" cy="5166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37256E-A959-45E7-978A-2A181BA0E1C8}">
      <dsp:nvSpPr>
        <dsp:cNvPr id="0" name=""/>
        <dsp:cNvSpPr/>
      </dsp:nvSpPr>
      <dsp:spPr>
        <a:xfrm>
          <a:off x="1131779" y="3592288"/>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Interpretation</a:t>
          </a:r>
          <a:endParaRPr lang="en-US" sz="1800" kern="1200" dirty="0"/>
        </a:p>
      </dsp:txBody>
      <dsp:txXfrm>
        <a:off x="1131779" y="3592288"/>
        <a:ext cx="2099642" cy="890757"/>
      </dsp:txXfrm>
    </dsp:sp>
    <dsp:sp modelId="{22E0E7D1-65E3-43E1-B952-CAFB97FCC74A}">
      <dsp:nvSpPr>
        <dsp:cNvPr id="0" name=""/>
        <dsp:cNvSpPr/>
      </dsp:nvSpPr>
      <dsp:spPr>
        <a:xfrm>
          <a:off x="3597268" y="3592288"/>
          <a:ext cx="890757" cy="89075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46870-C706-4D11-810D-509BA5F6DA07}">
      <dsp:nvSpPr>
        <dsp:cNvPr id="0" name=""/>
        <dsp:cNvSpPr/>
      </dsp:nvSpPr>
      <dsp:spPr>
        <a:xfrm>
          <a:off x="3784327" y="3779347"/>
          <a:ext cx="516639" cy="5166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F3224-82DA-403F-9F5A-608CC7E376A4}">
      <dsp:nvSpPr>
        <dsp:cNvPr id="0" name=""/>
        <dsp:cNvSpPr/>
      </dsp:nvSpPr>
      <dsp:spPr>
        <a:xfrm>
          <a:off x="4678902" y="3592288"/>
          <a:ext cx="2099642" cy="89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kern="1200" dirty="0"/>
            <a:t>Future Recommendation</a:t>
          </a:r>
          <a:endParaRPr lang="en-US" sz="1800" kern="1200" dirty="0"/>
        </a:p>
      </dsp:txBody>
      <dsp:txXfrm>
        <a:off x="4678902" y="3592288"/>
        <a:ext cx="2099642" cy="890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4DFE1-31E6-4764-9804-B7040C400E65}">
      <dsp:nvSpPr>
        <dsp:cNvPr id="0" name=""/>
        <dsp:cNvSpPr/>
      </dsp:nvSpPr>
      <dsp:spPr>
        <a:xfrm>
          <a:off x="0" y="401567"/>
          <a:ext cx="7455174"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dirty="0"/>
            <a:t>After pre-processing the data, we applied descriptive analysis to the cleaned dataset from which we found where customer ID has no null values.</a:t>
          </a:r>
          <a:endParaRPr lang="en-US" sz="1600" kern="1200" dirty="0"/>
        </a:p>
      </dsp:txBody>
      <dsp:txXfrm>
        <a:off x="31070" y="432637"/>
        <a:ext cx="7393034" cy="574340"/>
      </dsp:txXfrm>
    </dsp:sp>
    <dsp:sp modelId="{2EC12668-A59C-4A01-8E13-BA754EB6F584}">
      <dsp:nvSpPr>
        <dsp:cNvPr id="0" name=""/>
        <dsp:cNvSpPr/>
      </dsp:nvSpPr>
      <dsp:spPr>
        <a:xfrm>
          <a:off x="0" y="1084127"/>
          <a:ext cx="7455174" cy="63648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From checking the time frame of the dataset, we came to know that we have historical customer data for the period of 3 years. </a:t>
          </a:r>
          <a:endParaRPr lang="en-US" sz="1600" kern="1200" dirty="0"/>
        </a:p>
      </dsp:txBody>
      <dsp:txXfrm>
        <a:off x="31070" y="1115197"/>
        <a:ext cx="7393034" cy="574340"/>
      </dsp:txXfrm>
    </dsp:sp>
    <dsp:sp modelId="{9F3A2957-E6C3-47F4-8CFD-DE3E37B24BE0}">
      <dsp:nvSpPr>
        <dsp:cNvPr id="0" name=""/>
        <dsp:cNvSpPr/>
      </dsp:nvSpPr>
      <dsp:spPr>
        <a:xfrm>
          <a:off x="0" y="1766687"/>
          <a:ext cx="7455174" cy="63648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Min and max is used to find out the exact order date and time of united states. The order data is from Jan 3, 2017, till Dec 12, 2020.</a:t>
          </a:r>
          <a:endParaRPr lang="en-US" sz="1600" kern="1200" dirty="0"/>
        </a:p>
      </dsp:txBody>
      <dsp:txXfrm>
        <a:off x="31070" y="1797757"/>
        <a:ext cx="7393034" cy="574340"/>
      </dsp:txXfrm>
    </dsp:sp>
    <dsp:sp modelId="{5D4B4744-6718-42BB-A3BC-663B87310336}">
      <dsp:nvSpPr>
        <dsp:cNvPr id="0" name=""/>
        <dsp:cNvSpPr/>
      </dsp:nvSpPr>
      <dsp:spPr>
        <a:xfrm>
          <a:off x="0" y="2449247"/>
          <a:ext cx="7455174" cy="63648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After pre-processing the data, we applied descriptive analysis on the cleaned dataset from which we found out of top 5 states most customers are from </a:t>
          </a:r>
          <a:r>
            <a:rPr lang="en-CA" sz="1600" b="1" kern="1200"/>
            <a:t>Florida</a:t>
          </a:r>
          <a:r>
            <a:rPr lang="en-CA" sz="1600" kern="1200"/>
            <a:t> based in US.</a:t>
          </a:r>
          <a:endParaRPr lang="en-US" sz="1600" kern="1200"/>
        </a:p>
      </dsp:txBody>
      <dsp:txXfrm>
        <a:off x="31070" y="2480317"/>
        <a:ext cx="7393034" cy="574340"/>
      </dsp:txXfrm>
    </dsp:sp>
    <dsp:sp modelId="{76408516-DE24-4F76-A934-0902925D2DFB}">
      <dsp:nvSpPr>
        <dsp:cNvPr id="0" name=""/>
        <dsp:cNvSpPr/>
      </dsp:nvSpPr>
      <dsp:spPr>
        <a:xfrm>
          <a:off x="0" y="3131807"/>
          <a:ext cx="7455174" cy="63648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We observed that top five values of order id with order. Here we can observe that first order id has 14 different order while second has 12 order and so on.</a:t>
          </a:r>
          <a:endParaRPr lang="en-US" sz="1600" kern="1200"/>
        </a:p>
      </dsp:txBody>
      <dsp:txXfrm>
        <a:off x="31070" y="3162877"/>
        <a:ext cx="7393034" cy="574340"/>
      </dsp:txXfrm>
    </dsp:sp>
    <dsp:sp modelId="{EA6C9126-BB4C-4413-B34D-40473054DC38}">
      <dsp:nvSpPr>
        <dsp:cNvPr id="0" name=""/>
        <dsp:cNvSpPr/>
      </dsp:nvSpPr>
      <dsp:spPr>
        <a:xfrm>
          <a:off x="0" y="3814368"/>
          <a:ext cx="7455174"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kern="1200"/>
            <a:t>Customers with recency ranges from 1500 to 2000 and frequency is ranging from 0 to 100, monetary ranges 1500 and above.</a:t>
          </a:r>
          <a:endParaRPr lang="en-US" sz="1600" kern="1200"/>
        </a:p>
      </dsp:txBody>
      <dsp:txXfrm>
        <a:off x="31070" y="3845438"/>
        <a:ext cx="7393034" cy="57434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25.229"/>
    </inkml:context>
    <inkml:brush xml:id="br0">
      <inkml:brushProperty name="width" value="0.05" units="cm"/>
      <inkml:brushProperty name="height" value="0.05" units="cm"/>
      <inkml:brushProperty name="color" value="#E71224"/>
    </inkml:brush>
  </inkml:definitions>
  <inkml:trace contextRef="#ctx0" brushRef="#br0">6277 194 24575,'-977'-54'0,"-141"-48"0,979 85 0,-83-4 0,-282 23 0,473 0 0,1 1 0,-1 2 0,1 0 0,-52 19 0,-36 7 0,-295 65 0,292-68 0,-6 2 0,18 4 0,-177 64 0,-96 34 0,306-109 0,12-3 0,-115 20 0,79-22 0,-190 59 0,200-54 0,60-16 0,1 0 0,-47 20 0,66-23 0,1 1 0,0 0 0,1 0 0,-1 1 0,1 0 0,1 0 0,-1 1 0,1 0 0,0 1 0,0 0 0,1 0 0,-6 9 0,4-3 0,1 1 0,0 1 0,0-1 0,2 1 0,0 0 0,1 1 0,1-1 0,-2 21 0,1 16 0,5 68 0,1-81 0,-1-1 0,-2 1 0,-12 70 0,-50 319 0,26-202 0,22-159 0,4 0 0,-4 113 0,12-123 0,-13 78 0,-3 42 0,17 606 0,5-376 0,-3-381 0,1 17 0,-1 1 0,-3-1 0,-1 1 0,-20 81 0,-3-27 0,-25 167 0,51-259 0,-2 21 0,-1 1 0,-1-1 0,-2 0 0,0-1 0,-18 42 0,-1-8 0,3 2 0,-22 96 0,37-113 0,2 1 0,3 0 0,4 91 0,0-69 0,-1-60 0,-1-1 0,2 1 0,-1-1 0,1 1 0,1-1 0,0 0 0,0 1 0,0-1 0,1 0 0,0 0 0,1-1 0,0 1 0,0-1 0,0 1 0,1-1 0,0-1 0,1 1 0,-1-1 0,1 0 0,0 0 0,1 0 0,13 8 0,219 126 0,-74-29 0,-148-101 0,2-2 0,-1 0 0,29 8 0,11 4 0,-32-10 0,0-2 0,0 0 0,1-2 0,-1-1 0,1-1 0,0-1 0,50-2 0,-31-4 0,-1-2 0,1-2 0,78-24 0,-65 14 0,47-15 0,134-22 0,-169 47 0,139 5 0,-107 4 0,-74 1 0,0 1 0,0 1 0,0 1 0,-1 2 0,0 1 0,-1 1 0,40 20 0,-26-12 0,0-1 0,48 11 0,31 3 0,-49-11 0,1-3 0,75 7 0,244-19 0,-204-8 0,-22 5 0,193-5 0,-287-7 0,0-2 0,-1-4 0,84-29 0,81-20 0,-152 49 0,0 3 0,163-4 0,378 20 0,-586-1 0,-1 1 0,45 11 0,-41-6 0,64 3 0,-71-9 0,1 2 0,64 14 0,-61-9 0,14 5 0,1-3 0,0-2 0,80 3 0,601-14 0,-695 4 0,0 2 0,68 17 0,-63-12 0,25 8 0,-44-10 0,0-1 0,51 5 0,-46-9 0,-5 0 0,1 0 0,-1-2 0,0-1 0,0-1 0,39-7 0,-63 8 0,0 1 0,0 0 0,0 0 0,0-1 0,0 1 0,0-1 0,0 1 0,0-1 0,0 1 0,0-1 0,0 1 0,0-1 0,0 0 0,0 0 0,0 1 0,-1-1 0,1 0 0,0 0 0,-1 0 0,1 0 0,-1 0 0,1 0 0,-1 0 0,1 0 0,-1 0 0,0 0 0,1 0 0,-1 0 0,0 0 0,0-1 0,0 1 0,0 0 0,0 0 0,0 0 0,0 0 0,0 0 0,0 0 0,0 0 0,-1 0 0,1-1 0,0 1 0,-1 0 0,1 0 0,-1 0 0,0-1 0,-5-7 0,0 0 0,0 0 0,-1 0 0,-9-9 0,-8-12 0,8 2 0,2-2 0,0 1 0,2-2 0,1 0 0,2 0 0,1-1 0,1 0 0,-4-56 0,10 54 0,1-7 0,-1 1 0,-3 0 0,-11-53 0,-37-85 0,13 23 0,-1-72 0,32 186 0,-20-66 0,16 71 0,3-1 0,-8-51 0,-3-38 0,11 76 0,-5-82 0,13-698 0,4 389 0,-3 426 0,-15-373 0,-33-61 0,37 324 0,8 71 0,-3 2 0,-20-90 0,10 73 0,4-1 0,-5-81 0,14 129 0,-3-23 0,-3 0 0,-16-49 0,-7-32 0,21 86 0,-2 0 0,-2 1 0,-35-66 0,48 100 0,-5-9 0,-56-100 0,56 103 0,0 1 0,-1 0 0,0 0 0,-1 1 0,0 0 0,-1 0 0,-19-13 0,-162-99 0,156 100 0,22 12 0,0 1 0,-1 0 0,0 1 0,-1 1 0,1 0 0,-1 1 0,0 0 0,-20-3 0,-99-17 0,76 12 0,-106-31 0,63 15 0,86 25 32,0-2-1,1 0 0,-28-16 1,29 14-405,-1 0 0,-1 2 1,-22-9-1,11 9-6453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53.608"/>
    </inkml:context>
    <inkml:brush xml:id="br0">
      <inkml:brushProperty name="width" value="0.05" units="cm"/>
      <inkml:brushProperty name="height" value="0.05" units="cm"/>
      <inkml:brushProperty name="color" value="#E71224"/>
    </inkml:brush>
  </inkml:definitions>
  <inkml:trace contextRef="#ctx0" brushRef="#br0">1 1 24575,'0'44'0,"1"0"0,3 0 0,14 70 0,-1-48 0,-6-26 0,-1 0 0,6 71 0,-16-105 0,0 0 0,1 0 0,-1 0 0,1 0 0,1 0 0,-1 0 0,1-1 0,0 1 0,0 0 0,1-1 0,-1 1 0,1-1 0,5 7 0,-4-9 0,-1 0 0,1 0 0,1 0 0,-1 0 0,0 0 0,1-1 0,-1 0 0,1 0 0,0 0 0,0 0 0,-1-1 0,1 0 0,0 0 0,0 0 0,0-1 0,8 1 0,13 1 0,0 0 0,0-2 0,0-1 0,0-1 0,0-1 0,0-1 0,-1-2 0,0 0 0,0-2 0,0 0 0,-1-2 0,39-21 0,-2 1-1365,-31 19-5461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28.143"/>
    </inkml:context>
    <inkml:brush xml:id="br0">
      <inkml:brushProperty name="width" value="0.05" units="cm"/>
      <inkml:brushProperty name="height" value="0.05" units="cm"/>
      <inkml:brushProperty name="color" value="#E71224"/>
    </inkml:brush>
  </inkml:definitions>
  <inkml:trace contextRef="#ctx0" brushRef="#br0">0 2442 24575,'302'-262'0,"-149"137"0,191-178 0,51-43 0,19 29 0,-412 316 0,57-38 0,-2-3 0,98-91 0,44-50 0,57-77 0,-84 105 0,-110 104 0,64-69 0,-50 43-1365,-42 49-5461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30.127"/>
    </inkml:context>
    <inkml:brush xml:id="br0">
      <inkml:brushProperty name="width" value="0.05" units="cm"/>
      <inkml:brushProperty name="height" value="0.05" units="cm"/>
      <inkml:brushProperty name="color" value="#E71224"/>
    </inkml:brush>
  </inkml:definitions>
  <inkml:trace contextRef="#ctx0" brushRef="#br0">1 0 24575,'0'504'0,"0"-499"0,0 1 0,0-1 0,0 1 0,1-1 0,0 1 0,0-1 0,0 1 0,1-1 0,-1 0 0,1 1 0,1-1 0,-1 0 0,1 0 0,5 7 0,-4-8 0,0-1 0,0 0 0,0 0 0,0 0 0,1 0 0,0-1 0,-1 0 0,1 0 0,0 0 0,0-1 0,0 1 0,0-1 0,0 0 0,0-1 0,0 1 0,7-1 0,19-1 0,-1-1 0,0-2 0,1 0 0,-2-2 0,33-11 0,9-1 0,41-11 0,155-60 0,-226 74 56,58-10-1,-59 16-793,70-26 0,-87 25-6088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31.589"/>
    </inkml:context>
    <inkml:brush xml:id="br0">
      <inkml:brushProperty name="width" value="0.05" units="cm"/>
      <inkml:brushProperty name="height" value="0.05" units="cm"/>
      <inkml:brushProperty name="color" value="#E71224"/>
    </inkml:brush>
  </inkml:definitions>
  <inkml:trace contextRef="#ctx0" brushRef="#br0">1 2078 24575,'172'-151'0,"54"-54"0,268-254 0,-7-16 0,-231 217 0,127-121 0,-262 257-1365,-97 94-5461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34.175"/>
    </inkml:context>
    <inkml:brush xml:id="br0">
      <inkml:brushProperty name="width" value="0.05" units="cm"/>
      <inkml:brushProperty name="height" value="0.05" units="cm"/>
      <inkml:brushProperty name="color" value="#E71224"/>
    </inkml:brush>
  </inkml:definitions>
  <inkml:trace contextRef="#ctx0" brushRef="#br0">1 0 24575,'0'580'0,"0"-573"0,0-1 0,0 0 0,0 1 0,1-1 0,0 0 0,1 1 0,-1-1 0,1 0 0,0 0 0,5 9 0,-5-12 0,1 0 0,-1 0 0,1-1 0,-1 1 0,1 0 0,0-1 0,0 0 0,1 0 0,-1 0 0,0 0 0,1 0 0,-1 0 0,1-1 0,-1 0 0,1 0 0,0 0 0,-1 0 0,8 0 0,46 4 0,0-2 0,84-9 0,-13 1 0,-89 3 0,0-2 0,54-13 0,-35 5 0,15-4 35,45-6-1435,-84 19-5426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45.043"/>
    </inkml:context>
    <inkml:brush xml:id="br0">
      <inkml:brushProperty name="width" value="0.05" units="cm"/>
      <inkml:brushProperty name="height" value="0.05" units="cm"/>
      <inkml:brushProperty name="color" value="#E71224"/>
    </inkml:brush>
  </inkml:definitions>
  <inkml:trace contextRef="#ctx0" brushRef="#br0">3776 158 24575,'-81'-1'0,"43"-2"0,1 3 0,-1 1 0,1 2 0,-64 12 0,-98 36 0,58-17 0,-251 97 0,-181 104 0,398-165 0,55-23 0,-225 101 0,226-87 0,37-21 0,-142 94 0,163-92 0,33-23 0,0 1 0,1 1 0,1 1 0,-39 44 0,-213 315 0,228-300 0,4 2 0,-68 173 0,84-163 0,-22 54 0,30-92 0,2 0 0,-21 97 0,-7 119 0,43-241 0,-15 97 0,-49 169 0,56-250 0,3 1 0,1 0 0,-3 81 0,13 147 0,3-110 0,-4-147 0,2 0 0,0-1 0,1 1 0,1-1 0,9 26 0,40 83 0,-1-1 0,45 151 0,-80-230 0,2-1 0,2-1 0,2-1 0,34 47 0,-19-30 0,-26-41 0,2-1 0,0-1 0,1 0 0,1-1 0,0 0 0,1-1 0,1-1 0,0-1 0,26 14 0,-8-7 0,1-3 0,1 0 0,0-3 0,51 13 0,-25-11 0,1-2 0,0-4 0,113 4 0,-147-12 0,0 1 0,45 10 0,-43-6 0,65 5 0,-65-10 0,0 2 0,34 9 0,-34-6 0,0-1 0,37 1 0,664-5 0,-351-5 0,541 3 0,-883-3 0,0-1 0,0-2 0,70-20 0,-69 14 0,0 3 0,1 1 0,57-3 0,52 13 0,81-3 0,-114-18 0,-79 11 0,71-4 0,546 10 0,-314 5 0,-330-4 0,-1 0 0,0 0 0,1-1 0,-1-1 0,0 0 0,0-1 0,15-6 0,7-7 0,35-22 0,-44 24 0,1 0 0,1 2 0,31-12 0,-36 18 0,0-1 0,-1-2 0,0 0 0,0-1 0,-1-1 0,-1-1 0,0-1 0,-1 0 0,0-1 0,18-21 0,-25 25 0,2 0 0,0 1 0,14-9 0,-13 10 0,0 0 0,-1-1 0,14-15 0,24-37 0,-40 45 0,1 2 0,1 0 0,1 0 0,25-21 0,-22 22 0,-1-1 0,0 0 0,-2-1 0,1-1 0,-2-1 0,20-33 0,-24 38 0,0 1 0,1 1 0,0 0 0,0 0 0,17-12 0,-13 11 0,0-1 0,22-26 0,-11 8 0,54-50 0,-47 50 0,31-37 0,-37 36 0,0-2 0,-3 0 0,0-2 0,-3 0 0,0-1 0,-3-1 0,-1-1 0,-2 0 0,16-72 0,-22 64 0,4-16 0,-3 1 0,1-76 0,-11-439 0,-1 552 0,0 1 0,-2-1 0,-7-26 0,4 23 0,-4-51 0,8 34 0,2 7 0,-13-70 0,10 85 0,-2-1 0,-1 1 0,0 0 0,-2 1 0,-1 0 0,-16-28 0,14 26 0,1 0 0,1-1 0,1 0 0,-10-47 0,-5-16 0,-3 3 0,-38-100 0,11 49 0,-24-54 0,65 164 0,-120-229 0,58 129 0,-6 3 0,-5 4 0,-178-190 0,8 69 0,221 212 0,0 2 0,-2 2 0,-1 1 0,-1 2 0,-80-31 0,62 32 0,-1 2 0,-1 3 0,0 2 0,-1 3 0,-90-3 0,63 12 0,-252 5 0,296 1 0,1 1 0,0 2 0,0 2 0,1 2 0,-41 17 0,-191 100 0,233-105 0,0 2 0,-42 35 0,42-30 0,-71 43 0,81-58 0,14-6 0,0 0 0,-1-2 0,0 0 0,0 0 0,-1-2 0,0 0 0,0-1 0,0-1 0,-26 2 0,21-4 0,1-2 0,-1-1 0,-40-5 0,55 4 0,0 0 0,-1-1 0,1 1 0,0-2 0,0 1 0,1-1 0,-1 0 0,1-1 0,0 1 0,0-2 0,0 1 0,1-1 0,-8-8 0,-175-219 0,181 225 12,0 2 0,0-1 0,-1 1 0,1 0 0,-1 1 0,-1 0 0,1 0 0,-1 1 0,-15-5 0,3 2-383,-1 1-1,-1 2 1,-25-3 0,18 5-6455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47.743"/>
    </inkml:context>
    <inkml:brush xml:id="br0">
      <inkml:brushProperty name="width" value="0.05" units="cm"/>
      <inkml:brushProperty name="height" value="0.05" units="cm"/>
      <inkml:brushProperty name="color" value="#E71224"/>
    </inkml:brush>
  </inkml:definitions>
  <inkml:trace contextRef="#ctx0" brushRef="#br0">0 2361 24575,'5'-2'0,"0"1"0,-1-1 0,1 0 0,-1 0 0,1 0 0,-1-1 0,0 1 0,0-1 0,0 0 0,0-1 0,-1 1 0,6-7 0,0 2 0,485-461 0,-52 48 0,88-76 0,-158 161 0,-73 62 0,-100 102 0,-106 94 0,-34 31-1365,-33 27-5461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49.459"/>
    </inkml:context>
    <inkml:brush xml:id="br0">
      <inkml:brushProperty name="width" value="0.05" units="cm"/>
      <inkml:brushProperty name="height" value="0.05" units="cm"/>
      <inkml:brushProperty name="color" value="#E71224"/>
    </inkml:brush>
  </inkml:definitions>
  <inkml:trace contextRef="#ctx0" brushRef="#br0">234 0 24575,'-1'7'0,"0"0"0,-1 0 0,0 0 0,0 0 0,-1 0 0,0 0 0,0-1 0,0 1 0,-1-1 0,-5 6 0,-16 34 0,-74 176 0,49-118 0,46-93 0,-1 0 0,1 0 0,1 0 0,0 0 0,0 1 0,1 0 0,1-1 0,0 1 0,0 0 0,2 13 0,0-21 0,-1 1 0,1-1 0,0 0 0,0 1 0,0-1 0,1 0 0,-1 0 0,1 0 0,0 0 0,0 0 0,1-1 0,-1 1 0,1 0 0,0-1 0,0 0 0,0 0 0,0 0 0,1 0 0,-1 0 0,1-1 0,-1 1 0,1-1 0,0 0 0,0 0 0,0-1 0,0 1 0,0-1 0,1 0 0,4 1 0,7 1 0,1-1 0,0-1 0,1-1 0,-1-1 0,0 0 0,32-7 0,102-34 0,-93 25 0,27-11-11,-31 10-666,63-12 0,-83 24-6149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2T04:01:51.591"/>
    </inkml:context>
    <inkml:brush xml:id="br0">
      <inkml:brushProperty name="width" value="0.05" units="cm"/>
      <inkml:brushProperty name="height" value="0.05" units="cm"/>
      <inkml:brushProperty name="color" value="#E71224"/>
    </inkml:brush>
  </inkml:definitions>
  <inkml:trace contextRef="#ctx0" brushRef="#br0">1 2632 24575,'1'-8'0,"1"-1"0,1 1 0,-1 1 0,1-1 0,0 0 0,1 1 0,0-1 0,0 1 0,0 0 0,1 0 0,0 1 0,11-10 0,-3-2 0,161-200 0,157-212 0,-150 186 0,63-95 0,-196 270 0,101-111 0,-35 45 0,261-321 0,-137 181 86,-111 132-1537,-111 124-5375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1BEFD-9AC2-4A8D-9E9E-AF30E54BCAD1}" type="datetimeFigureOut">
              <a:rPr lang="en-CA" smtClean="0"/>
              <a:t>2022-06-17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0B3C5-8600-48E0-A513-86589ED9B6BA}" type="slidenum">
              <a:rPr lang="en-CA" smtClean="0"/>
              <a:t>‹#›</a:t>
            </a:fld>
            <a:endParaRPr lang="en-CA"/>
          </a:p>
        </p:txBody>
      </p:sp>
    </p:spTree>
    <p:extLst>
      <p:ext uri="{BB962C8B-B14F-4D97-AF65-F5344CB8AC3E}">
        <p14:creationId xmlns:p14="http://schemas.microsoft.com/office/powerpoint/2010/main" val="3632578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dirty="0"/>
          </a:p>
        </p:txBody>
      </p:sp>
    </p:spTree>
    <p:extLst>
      <p:ext uri="{BB962C8B-B14F-4D97-AF65-F5344CB8AC3E}">
        <p14:creationId xmlns:p14="http://schemas.microsoft.com/office/powerpoint/2010/main" val="259368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10</a:t>
            </a:fld>
            <a:endParaRPr lang="en-US" noProof="0" dirty="0"/>
          </a:p>
        </p:txBody>
      </p:sp>
    </p:spTree>
    <p:extLst>
      <p:ext uri="{BB962C8B-B14F-4D97-AF65-F5344CB8AC3E}">
        <p14:creationId xmlns:p14="http://schemas.microsoft.com/office/powerpoint/2010/main" val="423962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F85E-32FA-43DA-A4A2-F3D0D9AB3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70C29E2-60ED-43EE-9399-C9DB3C5B5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D2730F-9824-4732-B46D-0C87EF83D8C8}"/>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4C11E142-6FC0-42B5-838B-B0E0E90C76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466B23-03ED-4297-9DF7-852E6ED8706B}"/>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308758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44E4-AA79-43C5-A3C8-90F60BD28D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531297-AE2C-4A3A-9DF7-0F9E33EF77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8D288A-3019-448D-8058-AA6CE99E8562}"/>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DECE31F0-3C5D-4A36-90CA-2B985F72DA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049F71-D692-4417-A5D4-BDFEFD0C909F}"/>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154044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EF614-9115-438A-9904-D36CA74012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847DA2-7F12-42DB-B91A-8F4D117313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D49707-94EC-49A3-8453-8D4512B7B7D4}"/>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C81A0FCF-883C-4D7A-9FEE-94F42EA84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C14F7A-FE15-43A1-913F-4739228FA181}"/>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3959885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15602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06572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44906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92077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6D1C-1AB5-490E-9BED-08E3153951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29A056-7D8D-4753-A8D9-3060BB0E6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4F6DC-C092-4737-BC97-80094F674C0B}"/>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D36DFF1F-0E60-4029-A1B4-7810BDF896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63B91-E0C2-46BD-A2E0-FC9F0DA72CF1}"/>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2177992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80F5-3C1F-4B2A-8CF6-23E71EB892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18660B-29B2-4EEC-BEF7-6E3A15FD30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1BA40-9B7A-427D-92C6-F6FEA955EE4D}"/>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BF9C43F5-D6F1-4BBC-98B5-01B6DB51AC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9C3BB-F2DB-4AA1-AE41-C539FEBD8E4A}"/>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321158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467A-1146-40C1-85C8-B307614782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27B8C4-106B-4B98-A516-B9E480B116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466D79-1D12-4D95-BC8E-868BDAD124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F0217B-C952-4ADC-9348-17D9E60FABAC}"/>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6" name="Footer Placeholder 5">
            <a:extLst>
              <a:ext uri="{FF2B5EF4-FFF2-40B4-BE49-F238E27FC236}">
                <a16:creationId xmlns:a16="http://schemas.microsoft.com/office/drawing/2014/main" id="{D96997C2-44F0-4BDD-868C-DFE85B124A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DBE32-272F-4F3C-938A-A831AF1851CB}"/>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178498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57FA-08CE-4D74-BFD3-DE5C6C96D8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15D621-3394-4359-A272-5B66484F3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DA103-4A61-40F2-8498-6A2DF67A7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33CC3D-7EF7-4C3B-816F-9C41899FB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BC2E8E-FF8E-4E31-AC36-7E5D728CF4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E6FCF6-70FC-4CB7-9902-E295519FF9B9}"/>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8" name="Footer Placeholder 7">
            <a:extLst>
              <a:ext uri="{FF2B5EF4-FFF2-40B4-BE49-F238E27FC236}">
                <a16:creationId xmlns:a16="http://schemas.microsoft.com/office/drawing/2014/main" id="{72556E62-102D-4631-84AC-02E152A7E5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9CFEDD-1A71-4A03-A213-C83237C1186F}"/>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421635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F314-EDE4-43A3-9E81-DDB0EBA3CD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91B1AE-15D6-4684-9681-FE784D2A1212}"/>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4" name="Footer Placeholder 3">
            <a:extLst>
              <a:ext uri="{FF2B5EF4-FFF2-40B4-BE49-F238E27FC236}">
                <a16:creationId xmlns:a16="http://schemas.microsoft.com/office/drawing/2014/main" id="{F6E3BC77-9865-4977-AFC0-A590D6579C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94E059-DEF2-474C-BCEA-176F482EEFD4}"/>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51142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1F0D8-2C8F-4682-8924-5769526B0256}"/>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3" name="Footer Placeholder 2">
            <a:extLst>
              <a:ext uri="{FF2B5EF4-FFF2-40B4-BE49-F238E27FC236}">
                <a16:creationId xmlns:a16="http://schemas.microsoft.com/office/drawing/2014/main" id="{696A3DFA-43E3-48D0-9BDE-631E86880D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A3F6EB-C554-4313-8035-CCD956D26AB7}"/>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287728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EDEE-2E73-4C3D-828C-98F358D64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9BFE3A-7355-4181-BE55-0E5F8B75B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ED9A0F-A23D-4AC4-AE18-2BDE7CAB2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0ADA5-21F9-4368-BF5B-180D1471073C}"/>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6" name="Footer Placeholder 5">
            <a:extLst>
              <a:ext uri="{FF2B5EF4-FFF2-40B4-BE49-F238E27FC236}">
                <a16:creationId xmlns:a16="http://schemas.microsoft.com/office/drawing/2014/main" id="{8A2D7EB2-E870-44D8-8588-65C4849A54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6C6B52-9C29-4EAE-822F-8745E7859EA2}"/>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3628011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5489-929C-4F69-B848-CCF8239BB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D1A713-5699-49A4-8D00-2E90F59F1C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F7BB12-E9F7-4B6A-AF8F-724264A0A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48B23-377F-48F8-BF0C-6553028F8DAC}"/>
              </a:ext>
            </a:extLst>
          </p:cNvPr>
          <p:cNvSpPr>
            <a:spLocks noGrp="1"/>
          </p:cNvSpPr>
          <p:nvPr>
            <p:ph type="dt" sz="half" idx="10"/>
          </p:nvPr>
        </p:nvSpPr>
        <p:spPr/>
        <p:txBody>
          <a:bodyPr/>
          <a:lstStyle/>
          <a:p>
            <a:fld id="{8FB94677-2D9B-48EC-824A-46B503B5B56D}" type="datetimeFigureOut">
              <a:rPr lang="en-IN" smtClean="0"/>
              <a:t>17-06-2022</a:t>
            </a:fld>
            <a:endParaRPr lang="en-IN"/>
          </a:p>
        </p:txBody>
      </p:sp>
      <p:sp>
        <p:nvSpPr>
          <p:cNvPr id="6" name="Footer Placeholder 5">
            <a:extLst>
              <a:ext uri="{FF2B5EF4-FFF2-40B4-BE49-F238E27FC236}">
                <a16:creationId xmlns:a16="http://schemas.microsoft.com/office/drawing/2014/main" id="{D48A04E9-8E0C-4D41-B6CF-CF9C5AC8A8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326760-54AF-40DB-B67E-A0D8E907246F}"/>
              </a:ext>
            </a:extLst>
          </p:cNvPr>
          <p:cNvSpPr>
            <a:spLocks noGrp="1"/>
          </p:cNvSpPr>
          <p:nvPr>
            <p:ph type="sldNum" sz="quarter" idx="12"/>
          </p:nvPr>
        </p:nvSpPr>
        <p:spPr/>
        <p:txBody>
          <a:bodyPr/>
          <a:lstStyle/>
          <a:p>
            <a:fld id="{F9F9200B-3897-4F32-853D-37EDC0ED02BB}" type="slidenum">
              <a:rPr lang="en-IN" smtClean="0"/>
              <a:t>‹#›</a:t>
            </a:fld>
            <a:endParaRPr lang="en-IN"/>
          </a:p>
        </p:txBody>
      </p:sp>
    </p:spTree>
    <p:extLst>
      <p:ext uri="{BB962C8B-B14F-4D97-AF65-F5344CB8AC3E}">
        <p14:creationId xmlns:p14="http://schemas.microsoft.com/office/powerpoint/2010/main" val="399588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7B56C-D38B-469B-AC2F-1A2120A322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EBC57C-EA0D-4FDD-8630-21668CEC3E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312641-4F2C-4A97-8B3F-A740AA41F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94677-2D9B-48EC-824A-46B503B5B56D}" type="datetimeFigureOut">
              <a:rPr lang="en-IN" smtClean="0"/>
              <a:t>17-06-2022</a:t>
            </a:fld>
            <a:endParaRPr lang="en-IN"/>
          </a:p>
        </p:txBody>
      </p:sp>
      <p:sp>
        <p:nvSpPr>
          <p:cNvPr id="5" name="Footer Placeholder 4">
            <a:extLst>
              <a:ext uri="{FF2B5EF4-FFF2-40B4-BE49-F238E27FC236}">
                <a16:creationId xmlns:a16="http://schemas.microsoft.com/office/drawing/2014/main" id="{2FFCD665-62A4-416F-8C79-24CBB155C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76BC4C-6EC2-4751-A088-B88924D727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F9200B-3897-4F32-853D-37EDC0ED02BB}" type="slidenum">
              <a:rPr lang="en-IN" smtClean="0"/>
              <a:t>‹#›</a:t>
            </a:fld>
            <a:endParaRPr lang="en-IN"/>
          </a:p>
        </p:txBody>
      </p:sp>
    </p:spTree>
    <p:extLst>
      <p:ext uri="{BB962C8B-B14F-4D97-AF65-F5344CB8AC3E}">
        <p14:creationId xmlns:p14="http://schemas.microsoft.com/office/powerpoint/2010/main" val="1257892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 id="2147483666" r:id="rId14"/>
    <p:sldLayoutId id="214748366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HK_%E5%8C%97%E8%A7%92_North_Point_%E5%81%A5%E5%A8%81%E8%8A%B1%E5%9C%92_Healthy_Gardens_Parkn_Superstore_shop_May-2012.JPG" TargetMode="External"/><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5.png"/><Relationship Id="rId18" Type="http://schemas.openxmlformats.org/officeDocument/2006/relationships/customXml" Target="../ink/ink8.xml"/><Relationship Id="rId3" Type="http://schemas.openxmlformats.org/officeDocument/2006/relationships/image" Target="../media/image30.png"/><Relationship Id="rId21" Type="http://schemas.openxmlformats.org/officeDocument/2006/relationships/image" Target="../media/image39.png"/><Relationship Id="rId7" Type="http://schemas.openxmlformats.org/officeDocument/2006/relationships/image" Target="../media/image320.png"/><Relationship Id="rId12" Type="http://schemas.openxmlformats.org/officeDocument/2006/relationships/customXml" Target="../ink/ink5.xml"/><Relationship Id="rId17" Type="http://schemas.openxmlformats.org/officeDocument/2006/relationships/image" Target="../media/image37.png"/><Relationship Id="rId2" Type="http://schemas.openxmlformats.org/officeDocument/2006/relationships/image" Target="../media/image29.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36.png"/><Relationship Id="rId23" Type="http://schemas.openxmlformats.org/officeDocument/2006/relationships/image" Target="../media/image40.png"/><Relationship Id="rId10" Type="http://schemas.openxmlformats.org/officeDocument/2006/relationships/customXml" Target="../ink/ink4.xml"/><Relationship Id="rId19" Type="http://schemas.openxmlformats.org/officeDocument/2006/relationships/image" Target="../media/image38.png"/><Relationship Id="rId4" Type="http://schemas.openxmlformats.org/officeDocument/2006/relationships/customXml" Target="../ink/ink1.xml"/><Relationship Id="rId9" Type="http://schemas.openxmlformats.org/officeDocument/2006/relationships/image" Target="../media/image33.png"/><Relationship Id="rId14" Type="http://schemas.openxmlformats.org/officeDocument/2006/relationships/customXml" Target="../ink/ink6.xml"/><Relationship Id="rId22" Type="http://schemas.openxmlformats.org/officeDocument/2006/relationships/customXml" Target="../ink/ink10.xml"/></Relationships>
</file>

<file path=ppt/slides/_rels/slide13.xml.rels><?xml version="1.0" encoding="UTF-8" standalone="yes"?>
<Relationships xmlns="http://schemas.openxmlformats.org/package/2006/relationships"><Relationship Id="rId8" Type="http://schemas.openxmlformats.org/officeDocument/2006/relationships/hyperlink" Target="https://www.flickr.com/photos/arlingtonnatl/49648490962/in/album-72157713448666422/" TargetMode="External"/><Relationship Id="rId3" Type="http://schemas.openxmlformats.org/officeDocument/2006/relationships/hyperlink" Target="https://www.wisc-online.com/assetrepository/viewasset?id=1488" TargetMode="External"/><Relationship Id="rId7" Type="http://schemas.openxmlformats.org/officeDocument/2006/relationships/image" Target="../media/image43.jp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flickr.com/photos/99781513@N04/15206246780" TargetMode="External"/><Relationship Id="rId3" Type="http://schemas.openxmlformats.org/officeDocument/2006/relationships/hyperlink" Target="https://creativecommons.org/licenses/by-nc-nd/3.0/" TargetMode="External"/><Relationship Id="rId7" Type="http://schemas.openxmlformats.org/officeDocument/2006/relationships/image" Target="../media/image46.jpg"/><Relationship Id="rId2" Type="http://schemas.openxmlformats.org/officeDocument/2006/relationships/hyperlink" Target="http://www.filia-net.com/2012/09/yves-rocher-21-9-2012.html" TargetMode="External"/><Relationship Id="rId1" Type="http://schemas.openxmlformats.org/officeDocument/2006/relationships/slideLayout" Target="../slideLayouts/slideLayout12.xml"/><Relationship Id="rId6" Type="http://schemas.openxmlformats.org/officeDocument/2006/relationships/hyperlink" Target="https://www.aliem.com/2016/06/top-5-foam-radiology-resources/angled_billboard_display_6270/" TargetMode="External"/><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eoplematters.in/article/outlook2020/agility-employee-experience-will-drive-the-retail-fmcg-sector-in-2020-24430" TargetMode="External"/><Relationship Id="rId2" Type="http://schemas.openxmlformats.org/officeDocument/2006/relationships/image" Target="../media/image47.jpg"/><Relationship Id="rId1" Type="http://schemas.openxmlformats.org/officeDocument/2006/relationships/slideLayout" Target="../slideLayouts/slideLayout14.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technofaq.org/posts/2018/07/how-to-measure-the-effectiveness-of-your-content/"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nc-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peoplematters.in/blog/others/is-it-possible-to-be-completely-objective-19331"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tudents4bestevidence.net/blog/2015/07/14/data-analysis-methods/" TargetMode="Externa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hyperlink" Target="https://data.world/cmack624/superstore-20204" TargetMode="External"/><Relationship Id="rId4" Type="http://schemas.openxmlformats.org/officeDocument/2006/relationships/hyperlink" Target="https://creativecommons.org/licenses/by-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379249"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freepngimg.com/png/9241-animation-png-hd" TargetMode="External"/><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55744B7-9213-4305-9E71-94FCCF713A7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Superstore customer sales analysis</a:t>
            </a:r>
          </a:p>
        </p:txBody>
      </p:sp>
      <p:pic>
        <p:nvPicPr>
          <p:cNvPr id="3" name="Picture 2" descr="A picture containing text, scene, marketplace, people&#10;&#10;Description automatically generated">
            <a:extLst>
              <a:ext uri="{FF2B5EF4-FFF2-40B4-BE49-F238E27FC236}">
                <a16:creationId xmlns:a16="http://schemas.microsoft.com/office/drawing/2014/main" id="{3EBF4D98-76D4-4257-A3BB-3765BC57C24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5624"/>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4" name="TextBox 3">
            <a:extLst>
              <a:ext uri="{FF2B5EF4-FFF2-40B4-BE49-F238E27FC236}">
                <a16:creationId xmlns:a16="http://schemas.microsoft.com/office/drawing/2014/main" id="{EF691FC7-415A-4C73-99C3-0A3424536ECE}"/>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commons.wikimedia.org/wiki/File:HK_%E5%8C%97%E8%A7%92_North_Point_%E5%81%A5%E5%A8%81%E8%8A%B1%E5%9C%92_Healthy_Gardens_Parkn_Superstore_shop_May-2012.JPG">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Tree>
    <p:extLst>
      <p:ext uri="{BB962C8B-B14F-4D97-AF65-F5344CB8AC3E}">
        <p14:creationId xmlns:p14="http://schemas.microsoft.com/office/powerpoint/2010/main" val="339413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CEB2FE-212B-4FFA-8771-8BB2BFE521C4}"/>
              </a:ext>
            </a:extLst>
          </p:cNvPr>
          <p:cNvSpPr>
            <a:spLocks noGrp="1"/>
          </p:cNvSpPr>
          <p:nvPr>
            <p:ph type="body" sz="quarter" idx="4294967295"/>
          </p:nvPr>
        </p:nvSpPr>
        <p:spPr>
          <a:xfrm flipV="1">
            <a:off x="0" y="641350"/>
            <a:ext cx="46038" cy="46038"/>
          </a:xfrm>
        </p:spPr>
        <p:txBody>
          <a:bodyPr>
            <a:normAutofit fontScale="25000" lnSpcReduction="20000"/>
          </a:bodyPr>
          <a:lstStyle/>
          <a:p>
            <a:r>
              <a:rPr lang="en-CA"/>
              <a:t> </a:t>
            </a:r>
            <a:endParaRPr lang="en-CA" dirty="0"/>
          </a:p>
        </p:txBody>
      </p:sp>
      <p:sp>
        <p:nvSpPr>
          <p:cNvPr id="10" name="TextBox 9">
            <a:extLst>
              <a:ext uri="{FF2B5EF4-FFF2-40B4-BE49-F238E27FC236}">
                <a16:creationId xmlns:a16="http://schemas.microsoft.com/office/drawing/2014/main" id="{12B8A1E8-EF30-40EA-9005-F79A147B9D5C}"/>
              </a:ext>
            </a:extLst>
          </p:cNvPr>
          <p:cNvSpPr txBox="1"/>
          <p:nvPr/>
        </p:nvSpPr>
        <p:spPr>
          <a:xfrm>
            <a:off x="866775" y="1870747"/>
            <a:ext cx="4143375" cy="3785652"/>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t>The bar chart illustrates that 35 percent of customers are at risk who purchased often but long ago, followed by 25 percent of champions who are heavy spenders.</a:t>
            </a:r>
          </a:p>
          <a:p>
            <a:pPr marL="342900" indent="-342900" algn="just">
              <a:buFont typeface="Wingdings" panose="05000000000000000000" pitchFamily="2" charset="2"/>
              <a:buChar char="q"/>
            </a:pPr>
            <a:endParaRPr lang="en-US" sz="2000" dirty="0"/>
          </a:p>
          <a:p>
            <a:pPr marL="342900" indent="-342900" algn="just">
              <a:buFont typeface="Wingdings" panose="05000000000000000000" pitchFamily="2" charset="2"/>
              <a:buChar char="q"/>
            </a:pPr>
            <a:r>
              <a:rPr lang="en-US" sz="2000" dirty="0"/>
              <a:t>There are 17% of loyal customers that purchase regularly. Five percent of customers are new customers, and 12 percent are customers who need attention.</a:t>
            </a:r>
            <a:endParaRPr lang="en-CA" sz="2000" dirty="0"/>
          </a:p>
        </p:txBody>
      </p:sp>
      <p:pic>
        <p:nvPicPr>
          <p:cNvPr id="4" name="Picture 3" descr="A picture containing graphical user interface&#10;&#10;Description automatically generated">
            <a:extLst>
              <a:ext uri="{FF2B5EF4-FFF2-40B4-BE49-F238E27FC236}">
                <a16:creationId xmlns:a16="http://schemas.microsoft.com/office/drawing/2014/main" id="{94CB177B-9268-43E9-9FCF-9601CB698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939" y="2184464"/>
            <a:ext cx="5980952" cy="3248670"/>
          </a:xfrm>
          <a:prstGeom prst="rect">
            <a:avLst/>
          </a:prstGeom>
          <a:ln>
            <a:solidFill>
              <a:schemeClr val="bg2">
                <a:lumMod val="50000"/>
              </a:schemeClr>
            </a:solidFill>
          </a:ln>
        </p:spPr>
      </p:pic>
    </p:spTree>
    <p:extLst>
      <p:ext uri="{BB962C8B-B14F-4D97-AF65-F5344CB8AC3E}">
        <p14:creationId xmlns:p14="http://schemas.microsoft.com/office/powerpoint/2010/main" val="2556654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18">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0">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FAC000-92E3-48E5-88BF-B8862D3763C6}"/>
              </a:ext>
            </a:extLst>
          </p:cNvPr>
          <p:cNvSpPr>
            <a:spLocks noGrp="1"/>
          </p:cNvSpPr>
          <p:nvPr>
            <p:ph type="title"/>
          </p:nvPr>
        </p:nvSpPr>
        <p:spPr>
          <a:xfrm>
            <a:off x="693117" y="1107363"/>
            <a:ext cx="2858470" cy="950976"/>
          </a:xfrm>
        </p:spPr>
        <p:txBody>
          <a:bodyPr>
            <a:normAutofit/>
          </a:bodyPr>
          <a:lstStyle/>
          <a:p>
            <a:r>
              <a:rPr lang="en-US" sz="3400" b="1">
                <a:solidFill>
                  <a:schemeClr val="bg1">
                    <a:lumMod val="50000"/>
                  </a:schemeClr>
                </a:solidFill>
              </a:rPr>
              <a:t>Interpretation</a:t>
            </a:r>
            <a:endParaRPr lang="en-IN" sz="3400" b="1" dirty="0">
              <a:solidFill>
                <a:schemeClr val="bg1">
                  <a:lumMod val="50000"/>
                </a:schemeClr>
              </a:solidFill>
            </a:endParaRPr>
          </a:p>
        </p:txBody>
      </p:sp>
      <p:sp>
        <p:nvSpPr>
          <p:cNvPr id="30" name="Rectangle 22">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24">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6861548-8A69-4B81-A26E-0AE76AC8B24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8236385" y="82514"/>
            <a:ext cx="3796959" cy="3335580"/>
          </a:xfrm>
          <a:prstGeom prst="rect">
            <a:avLst/>
          </a:prstGeom>
        </p:spPr>
      </p:pic>
      <p:pic>
        <p:nvPicPr>
          <p:cNvPr id="11" name="Picture 10">
            <a:extLst>
              <a:ext uri="{FF2B5EF4-FFF2-40B4-BE49-F238E27FC236}">
                <a16:creationId xmlns:a16="http://schemas.microsoft.com/office/drawing/2014/main" id="{1D29F2C4-0525-441C-82FC-DCF24A65B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682" y="3536274"/>
            <a:ext cx="3402363" cy="3335580"/>
          </a:xfrm>
          <a:prstGeom prst="rect">
            <a:avLst/>
          </a:prstGeom>
        </p:spPr>
      </p:pic>
      <p:pic>
        <p:nvPicPr>
          <p:cNvPr id="12" name="Picture 11">
            <a:extLst>
              <a:ext uri="{FF2B5EF4-FFF2-40B4-BE49-F238E27FC236}">
                <a16:creationId xmlns:a16="http://schemas.microsoft.com/office/drawing/2014/main" id="{27E265B2-E75F-47DB-9FE7-D7DCDE4AB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58" y="3268327"/>
            <a:ext cx="3665927" cy="3317291"/>
          </a:xfrm>
          <a:prstGeom prst="rect">
            <a:avLst/>
          </a:prstGeom>
        </p:spPr>
      </p:pic>
      <p:pic>
        <p:nvPicPr>
          <p:cNvPr id="8" name="Picture 4">
            <a:extLst>
              <a:ext uri="{FF2B5EF4-FFF2-40B4-BE49-F238E27FC236}">
                <a16:creationId xmlns:a16="http://schemas.microsoft.com/office/drawing/2014/main" id="{7D0A25F0-DA23-443D-B532-34B8D045F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22" y="3165702"/>
            <a:ext cx="2035214" cy="1812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78B668-9760-4D4D-8EF1-451EE4CAE73B}"/>
              </a:ext>
            </a:extLst>
          </p:cNvPr>
          <p:cNvSpPr txBox="1"/>
          <p:nvPr/>
        </p:nvSpPr>
        <p:spPr>
          <a:xfrm>
            <a:off x="438912" y="5204064"/>
            <a:ext cx="3537343" cy="923330"/>
          </a:xfrm>
          <a:prstGeom prst="rect">
            <a:avLst/>
          </a:prstGeom>
          <a:noFill/>
        </p:spPr>
        <p:txBody>
          <a:bodyPr wrap="square" rtlCol="0">
            <a:spAutoFit/>
          </a:bodyPr>
          <a:lstStyle/>
          <a:p>
            <a:r>
              <a:rPr lang="en-CA" dirty="0"/>
              <a:t>Cluster 0: Silver Customer</a:t>
            </a:r>
          </a:p>
          <a:p>
            <a:r>
              <a:rPr lang="en-CA" dirty="0"/>
              <a:t>Cluster 2: Bronze Customer</a:t>
            </a:r>
          </a:p>
          <a:p>
            <a:r>
              <a:rPr lang="en-CA" dirty="0"/>
              <a:t>Cluster 3: Gold Customer</a:t>
            </a:r>
          </a:p>
        </p:txBody>
      </p:sp>
    </p:spTree>
    <p:extLst>
      <p:ext uri="{BB962C8B-B14F-4D97-AF65-F5344CB8AC3E}">
        <p14:creationId xmlns:p14="http://schemas.microsoft.com/office/powerpoint/2010/main" val="283232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6F3058-E760-4B5D-BE37-1DE8836AF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9" y="304548"/>
            <a:ext cx="11104940" cy="2729598"/>
          </a:xfrm>
          <a:prstGeom prst="rect">
            <a:avLst/>
          </a:prstGeom>
        </p:spPr>
      </p:pic>
      <p:pic>
        <p:nvPicPr>
          <p:cNvPr id="7" name="Picture 6">
            <a:extLst>
              <a:ext uri="{FF2B5EF4-FFF2-40B4-BE49-F238E27FC236}">
                <a16:creationId xmlns:a16="http://schemas.microsoft.com/office/drawing/2014/main" id="{74ACC9EC-0D0D-4A7F-BC2F-163455819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42" y="3091508"/>
            <a:ext cx="10989915" cy="3146612"/>
          </a:xfrm>
          <a:prstGeom prst="rect">
            <a:avLst/>
          </a:prstGeom>
        </p:spPr>
      </p:pic>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D8220975-B800-4B6B-B0CB-5B2B83B9D72C}"/>
                  </a:ext>
                </a:extLst>
              </p14:cNvPr>
              <p14:cNvContentPartPr/>
              <p14:nvPr/>
            </p14:nvContentPartPr>
            <p14:xfrm>
              <a:off x="1429549" y="439258"/>
              <a:ext cx="2791800" cy="2192040"/>
            </p14:xfrm>
          </p:contentPart>
        </mc:Choice>
        <mc:Fallback xmlns="">
          <p:pic>
            <p:nvPicPr>
              <p:cNvPr id="22" name="Ink 21">
                <a:extLst>
                  <a:ext uri="{FF2B5EF4-FFF2-40B4-BE49-F238E27FC236}">
                    <a16:creationId xmlns:a16="http://schemas.microsoft.com/office/drawing/2014/main" id="{D8220975-B800-4B6B-B0CB-5B2B83B9D72C}"/>
                  </a:ext>
                </a:extLst>
              </p:cNvPr>
              <p:cNvPicPr/>
              <p:nvPr/>
            </p:nvPicPr>
            <p:blipFill>
              <a:blip r:embed="rId5"/>
              <a:stretch>
                <a:fillRect/>
              </a:stretch>
            </p:blipFill>
            <p:spPr>
              <a:xfrm>
                <a:off x="1420548" y="430258"/>
                <a:ext cx="2809442" cy="2209680"/>
              </a:xfrm>
              <a:prstGeom prst="rect">
                <a:avLst/>
              </a:prstGeom>
            </p:spPr>
          </p:pic>
        </mc:Fallback>
      </mc:AlternateContent>
      <p:grpSp>
        <p:nvGrpSpPr>
          <p:cNvPr id="25" name="Group 24">
            <a:extLst>
              <a:ext uri="{FF2B5EF4-FFF2-40B4-BE49-F238E27FC236}">
                <a16:creationId xmlns:a16="http://schemas.microsoft.com/office/drawing/2014/main" id="{E261CC25-A03B-4D53-9207-A9AED2E95FCD}"/>
              </a:ext>
            </a:extLst>
          </p:cNvPr>
          <p:cNvGrpSpPr/>
          <p:nvPr/>
        </p:nvGrpSpPr>
        <p:grpSpPr>
          <a:xfrm>
            <a:off x="6261829" y="742015"/>
            <a:ext cx="1051920" cy="937080"/>
            <a:chOff x="6261829" y="742015"/>
            <a:chExt cx="1051920" cy="93708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352E68A7-F769-4E04-A9DE-CE05F33DDC5E}"/>
                    </a:ext>
                  </a:extLst>
                </p14:cNvPr>
                <p14:cNvContentPartPr/>
                <p14:nvPr/>
              </p14:nvContentPartPr>
              <p14:xfrm>
                <a:off x="6303589" y="742015"/>
                <a:ext cx="1010160" cy="879480"/>
              </p14:xfrm>
            </p:contentPart>
          </mc:Choice>
          <mc:Fallback xmlns="">
            <p:pic>
              <p:nvPicPr>
                <p:cNvPr id="23" name="Ink 22">
                  <a:extLst>
                    <a:ext uri="{FF2B5EF4-FFF2-40B4-BE49-F238E27FC236}">
                      <a16:creationId xmlns:a16="http://schemas.microsoft.com/office/drawing/2014/main" id="{352E68A7-F769-4E04-A9DE-CE05F33DDC5E}"/>
                    </a:ext>
                  </a:extLst>
                </p:cNvPr>
                <p:cNvPicPr/>
                <p:nvPr/>
              </p:nvPicPr>
              <p:blipFill>
                <a:blip r:embed="rId7"/>
                <a:stretch>
                  <a:fillRect/>
                </a:stretch>
              </p:blipFill>
              <p:spPr>
                <a:xfrm>
                  <a:off x="6294589" y="733015"/>
                  <a:ext cx="1027800" cy="89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2C73A6A4-5467-48A1-B2B9-DBD6399FC2CE}"/>
                    </a:ext>
                  </a:extLst>
                </p14:cNvPr>
                <p14:cNvContentPartPr/>
                <p14:nvPr/>
              </p14:nvContentPartPr>
              <p14:xfrm>
                <a:off x="6261829" y="1454455"/>
                <a:ext cx="392040" cy="224640"/>
              </p14:xfrm>
            </p:contentPart>
          </mc:Choice>
          <mc:Fallback xmlns="">
            <p:pic>
              <p:nvPicPr>
                <p:cNvPr id="24" name="Ink 23">
                  <a:extLst>
                    <a:ext uri="{FF2B5EF4-FFF2-40B4-BE49-F238E27FC236}">
                      <a16:creationId xmlns:a16="http://schemas.microsoft.com/office/drawing/2014/main" id="{2C73A6A4-5467-48A1-B2B9-DBD6399FC2CE}"/>
                    </a:ext>
                  </a:extLst>
                </p:cNvPr>
                <p:cNvPicPr/>
                <p:nvPr/>
              </p:nvPicPr>
              <p:blipFill>
                <a:blip r:embed="rId9"/>
                <a:stretch>
                  <a:fillRect/>
                </a:stretch>
              </p:blipFill>
              <p:spPr>
                <a:xfrm>
                  <a:off x="6253189" y="1445455"/>
                  <a:ext cx="409680" cy="242280"/>
                </a:xfrm>
                <a:prstGeom prst="rect">
                  <a:avLst/>
                </a:prstGeom>
              </p:spPr>
            </p:pic>
          </mc:Fallback>
        </mc:AlternateContent>
      </p:grpSp>
      <p:grpSp>
        <p:nvGrpSpPr>
          <p:cNvPr id="28" name="Group 27">
            <a:extLst>
              <a:ext uri="{FF2B5EF4-FFF2-40B4-BE49-F238E27FC236}">
                <a16:creationId xmlns:a16="http://schemas.microsoft.com/office/drawing/2014/main" id="{13ECFDA9-66E4-49E3-B66E-7D7883F6A79A}"/>
              </a:ext>
            </a:extLst>
          </p:cNvPr>
          <p:cNvGrpSpPr/>
          <p:nvPr/>
        </p:nvGrpSpPr>
        <p:grpSpPr>
          <a:xfrm>
            <a:off x="8686429" y="817615"/>
            <a:ext cx="779040" cy="765360"/>
            <a:chOff x="8686429" y="817615"/>
            <a:chExt cx="779040" cy="765360"/>
          </a:xfrm>
        </p:grpSpPr>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3D0DF623-09F5-4339-B9B9-771DD2B18EF0}"/>
                    </a:ext>
                  </a:extLst>
                </p14:cNvPr>
                <p14:cNvContentPartPr/>
                <p14:nvPr/>
              </p14:nvContentPartPr>
              <p14:xfrm>
                <a:off x="8686429" y="817615"/>
                <a:ext cx="779040" cy="748080"/>
              </p14:xfrm>
            </p:contentPart>
          </mc:Choice>
          <mc:Fallback xmlns="">
            <p:pic>
              <p:nvPicPr>
                <p:cNvPr id="26" name="Ink 25">
                  <a:extLst>
                    <a:ext uri="{FF2B5EF4-FFF2-40B4-BE49-F238E27FC236}">
                      <a16:creationId xmlns:a16="http://schemas.microsoft.com/office/drawing/2014/main" id="{3D0DF623-09F5-4339-B9B9-771DD2B18EF0}"/>
                    </a:ext>
                  </a:extLst>
                </p:cNvPr>
                <p:cNvPicPr/>
                <p:nvPr/>
              </p:nvPicPr>
              <p:blipFill>
                <a:blip r:embed="rId11"/>
                <a:stretch>
                  <a:fillRect/>
                </a:stretch>
              </p:blipFill>
              <p:spPr>
                <a:xfrm>
                  <a:off x="8677789" y="808975"/>
                  <a:ext cx="7966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8D7D6E08-CD80-4793-8814-FCCE45FFCDBB}"/>
                    </a:ext>
                  </a:extLst>
                </p14:cNvPr>
                <p14:cNvContentPartPr/>
                <p14:nvPr/>
              </p14:nvContentPartPr>
              <p14:xfrm>
                <a:off x="8686429" y="1329895"/>
                <a:ext cx="331560" cy="253080"/>
              </p14:xfrm>
            </p:contentPart>
          </mc:Choice>
          <mc:Fallback xmlns="">
            <p:pic>
              <p:nvPicPr>
                <p:cNvPr id="27" name="Ink 26">
                  <a:extLst>
                    <a:ext uri="{FF2B5EF4-FFF2-40B4-BE49-F238E27FC236}">
                      <a16:creationId xmlns:a16="http://schemas.microsoft.com/office/drawing/2014/main" id="{8D7D6E08-CD80-4793-8814-FCCE45FFCDBB}"/>
                    </a:ext>
                  </a:extLst>
                </p:cNvPr>
                <p:cNvPicPr/>
                <p:nvPr/>
              </p:nvPicPr>
              <p:blipFill>
                <a:blip r:embed="rId13"/>
                <a:stretch>
                  <a:fillRect/>
                </a:stretch>
              </p:blipFill>
              <p:spPr>
                <a:xfrm>
                  <a:off x="8677789" y="1320895"/>
                  <a:ext cx="349200" cy="27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7AD33C28-1FBD-4F5F-8295-DE5A78A47F18}"/>
                  </a:ext>
                </a:extLst>
              </p14:cNvPr>
              <p14:cNvContentPartPr/>
              <p14:nvPr/>
            </p14:nvContentPartPr>
            <p14:xfrm>
              <a:off x="1349717" y="3853331"/>
              <a:ext cx="2690280" cy="1956240"/>
            </p14:xfrm>
          </p:contentPart>
        </mc:Choice>
        <mc:Fallback xmlns="">
          <p:pic>
            <p:nvPicPr>
              <p:cNvPr id="29" name="Ink 28">
                <a:extLst>
                  <a:ext uri="{FF2B5EF4-FFF2-40B4-BE49-F238E27FC236}">
                    <a16:creationId xmlns:a16="http://schemas.microsoft.com/office/drawing/2014/main" id="{7AD33C28-1FBD-4F5F-8295-DE5A78A47F18}"/>
                  </a:ext>
                </a:extLst>
              </p:cNvPr>
              <p:cNvPicPr/>
              <p:nvPr/>
            </p:nvPicPr>
            <p:blipFill>
              <a:blip r:embed="rId15"/>
              <a:stretch>
                <a:fillRect/>
              </a:stretch>
            </p:blipFill>
            <p:spPr>
              <a:xfrm>
                <a:off x="1340717" y="3844331"/>
                <a:ext cx="2707920" cy="1973880"/>
              </a:xfrm>
              <a:prstGeom prst="rect">
                <a:avLst/>
              </a:prstGeom>
            </p:spPr>
          </p:pic>
        </mc:Fallback>
      </mc:AlternateContent>
      <p:grpSp>
        <p:nvGrpSpPr>
          <p:cNvPr id="32" name="Group 31">
            <a:extLst>
              <a:ext uri="{FF2B5EF4-FFF2-40B4-BE49-F238E27FC236}">
                <a16:creationId xmlns:a16="http://schemas.microsoft.com/office/drawing/2014/main" id="{E104A09F-5157-4B17-BD17-A4992E1F25E0}"/>
              </a:ext>
            </a:extLst>
          </p:cNvPr>
          <p:cNvGrpSpPr/>
          <p:nvPr/>
        </p:nvGrpSpPr>
        <p:grpSpPr>
          <a:xfrm>
            <a:off x="6274789" y="4345604"/>
            <a:ext cx="958680" cy="918360"/>
            <a:chOff x="6274789" y="4345604"/>
            <a:chExt cx="958680" cy="918360"/>
          </a:xfrm>
        </p:grpSpPr>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3B2E897A-B5E4-4150-83C5-D02A2E568646}"/>
                    </a:ext>
                  </a:extLst>
                </p14:cNvPr>
                <p14:cNvContentPartPr/>
                <p14:nvPr/>
              </p14:nvContentPartPr>
              <p14:xfrm>
                <a:off x="6303589" y="4345604"/>
                <a:ext cx="929880" cy="849960"/>
              </p14:xfrm>
            </p:contentPart>
          </mc:Choice>
          <mc:Fallback xmlns="">
            <p:pic>
              <p:nvPicPr>
                <p:cNvPr id="30" name="Ink 29">
                  <a:extLst>
                    <a:ext uri="{FF2B5EF4-FFF2-40B4-BE49-F238E27FC236}">
                      <a16:creationId xmlns:a16="http://schemas.microsoft.com/office/drawing/2014/main" id="{3B2E897A-B5E4-4150-83C5-D02A2E568646}"/>
                    </a:ext>
                  </a:extLst>
                </p:cNvPr>
                <p:cNvPicPr/>
                <p:nvPr/>
              </p:nvPicPr>
              <p:blipFill>
                <a:blip r:embed="rId17"/>
                <a:stretch>
                  <a:fillRect/>
                </a:stretch>
              </p:blipFill>
              <p:spPr>
                <a:xfrm>
                  <a:off x="6294589" y="4336604"/>
                  <a:ext cx="94752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FAC4B814-56BE-47BE-B0D1-1843E794FC08}"/>
                    </a:ext>
                  </a:extLst>
                </p14:cNvPr>
                <p14:cNvContentPartPr/>
                <p14:nvPr/>
              </p14:nvContentPartPr>
              <p14:xfrm>
                <a:off x="6274789" y="5015204"/>
                <a:ext cx="265680" cy="248760"/>
              </p14:xfrm>
            </p:contentPart>
          </mc:Choice>
          <mc:Fallback xmlns="">
            <p:pic>
              <p:nvPicPr>
                <p:cNvPr id="31" name="Ink 30">
                  <a:extLst>
                    <a:ext uri="{FF2B5EF4-FFF2-40B4-BE49-F238E27FC236}">
                      <a16:creationId xmlns:a16="http://schemas.microsoft.com/office/drawing/2014/main" id="{FAC4B814-56BE-47BE-B0D1-1843E794FC08}"/>
                    </a:ext>
                  </a:extLst>
                </p:cNvPr>
                <p:cNvPicPr/>
                <p:nvPr/>
              </p:nvPicPr>
              <p:blipFill>
                <a:blip r:embed="rId19"/>
                <a:stretch>
                  <a:fillRect/>
                </a:stretch>
              </p:blipFill>
              <p:spPr>
                <a:xfrm>
                  <a:off x="6265789" y="5006204"/>
                  <a:ext cx="283320" cy="266400"/>
                </a:xfrm>
                <a:prstGeom prst="rect">
                  <a:avLst/>
                </a:prstGeom>
              </p:spPr>
            </p:pic>
          </mc:Fallback>
        </mc:AlternateContent>
      </p:grpSp>
      <p:grpSp>
        <p:nvGrpSpPr>
          <p:cNvPr id="35" name="Group 34">
            <a:extLst>
              <a:ext uri="{FF2B5EF4-FFF2-40B4-BE49-F238E27FC236}">
                <a16:creationId xmlns:a16="http://schemas.microsoft.com/office/drawing/2014/main" id="{AB46C0E3-1CBC-4789-9DB6-D3B53FEE1C04}"/>
              </a:ext>
            </a:extLst>
          </p:cNvPr>
          <p:cNvGrpSpPr/>
          <p:nvPr/>
        </p:nvGrpSpPr>
        <p:grpSpPr>
          <a:xfrm>
            <a:off x="8658709" y="4234364"/>
            <a:ext cx="799560" cy="951120"/>
            <a:chOff x="8658709" y="4234364"/>
            <a:chExt cx="799560" cy="951120"/>
          </a:xfrm>
        </p:grpSpPr>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CC3EED1F-64A6-402D-85E1-60C3C633D847}"/>
                    </a:ext>
                  </a:extLst>
                </p14:cNvPr>
                <p14:cNvContentPartPr/>
                <p14:nvPr/>
              </p14:nvContentPartPr>
              <p14:xfrm>
                <a:off x="8714149" y="4234364"/>
                <a:ext cx="744120" cy="947880"/>
              </p14:xfrm>
            </p:contentPart>
          </mc:Choice>
          <mc:Fallback xmlns="">
            <p:pic>
              <p:nvPicPr>
                <p:cNvPr id="33" name="Ink 32">
                  <a:extLst>
                    <a:ext uri="{FF2B5EF4-FFF2-40B4-BE49-F238E27FC236}">
                      <a16:creationId xmlns:a16="http://schemas.microsoft.com/office/drawing/2014/main" id="{CC3EED1F-64A6-402D-85E1-60C3C633D847}"/>
                    </a:ext>
                  </a:extLst>
                </p:cNvPr>
                <p:cNvPicPr/>
                <p:nvPr/>
              </p:nvPicPr>
              <p:blipFill>
                <a:blip r:embed="rId21"/>
                <a:stretch>
                  <a:fillRect/>
                </a:stretch>
              </p:blipFill>
              <p:spPr>
                <a:xfrm>
                  <a:off x="8705509" y="4225364"/>
                  <a:ext cx="761760" cy="965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8D4332D7-ABB2-4ADC-A923-7EE239DCE527}"/>
                    </a:ext>
                  </a:extLst>
                </p14:cNvPr>
                <p14:cNvContentPartPr/>
                <p14:nvPr/>
              </p14:nvContentPartPr>
              <p14:xfrm>
                <a:off x="8658709" y="4959404"/>
                <a:ext cx="234000" cy="226080"/>
              </p14:xfrm>
            </p:contentPart>
          </mc:Choice>
          <mc:Fallback xmlns="">
            <p:pic>
              <p:nvPicPr>
                <p:cNvPr id="34" name="Ink 33">
                  <a:extLst>
                    <a:ext uri="{FF2B5EF4-FFF2-40B4-BE49-F238E27FC236}">
                      <a16:creationId xmlns:a16="http://schemas.microsoft.com/office/drawing/2014/main" id="{8D4332D7-ABB2-4ADC-A923-7EE239DCE527}"/>
                    </a:ext>
                  </a:extLst>
                </p:cNvPr>
                <p:cNvPicPr/>
                <p:nvPr/>
              </p:nvPicPr>
              <p:blipFill>
                <a:blip r:embed="rId23"/>
                <a:stretch>
                  <a:fillRect/>
                </a:stretch>
              </p:blipFill>
              <p:spPr>
                <a:xfrm>
                  <a:off x="8650069" y="4950764"/>
                  <a:ext cx="251640" cy="243720"/>
                </a:xfrm>
                <a:prstGeom prst="rect">
                  <a:avLst/>
                </a:prstGeom>
              </p:spPr>
            </p:pic>
          </mc:Fallback>
        </mc:AlternateContent>
      </p:grpSp>
      <p:sp>
        <p:nvSpPr>
          <p:cNvPr id="2" name="TextBox 1">
            <a:extLst>
              <a:ext uri="{FF2B5EF4-FFF2-40B4-BE49-F238E27FC236}">
                <a16:creationId xmlns:a16="http://schemas.microsoft.com/office/drawing/2014/main" id="{36A1059C-7EF6-46B4-91BD-AFEAFB5BC406}"/>
              </a:ext>
            </a:extLst>
          </p:cNvPr>
          <p:cNvSpPr txBox="1"/>
          <p:nvPr/>
        </p:nvSpPr>
        <p:spPr>
          <a:xfrm>
            <a:off x="1076424" y="6273225"/>
            <a:ext cx="10928089" cy="584775"/>
          </a:xfrm>
          <a:prstGeom prst="rect">
            <a:avLst/>
          </a:prstGeom>
          <a:noFill/>
        </p:spPr>
        <p:txBody>
          <a:bodyPr wrap="square" rtlCol="0">
            <a:spAutoFit/>
          </a:bodyPr>
          <a:lstStyle/>
          <a:p>
            <a:r>
              <a:rPr lang="en-CA" sz="1600" dirty="0"/>
              <a:t>We can see similar patterns in both of the charts and it shows that number of sales increases from Feb 2017 till Nov 2017 and same pattern follows for 2018,2019 and 2020. We believe that same pattern will follow in 2021 also. </a:t>
            </a:r>
          </a:p>
        </p:txBody>
      </p:sp>
    </p:spTree>
    <p:extLst>
      <p:ext uri="{BB962C8B-B14F-4D97-AF65-F5344CB8AC3E}">
        <p14:creationId xmlns:p14="http://schemas.microsoft.com/office/powerpoint/2010/main" val="145142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58305" y="1696389"/>
            <a:ext cx="3210331" cy="3647605"/>
          </a:xfrm>
        </p:spPr>
        <p:txBody>
          <a:bodyPr>
            <a:normAutofit/>
          </a:bodyPr>
          <a:lstStyle/>
          <a:p>
            <a:r>
              <a:rPr lang="en-ZA" b="1" u="sng" dirty="0">
                <a:solidFill>
                  <a:srgbClr val="C00000"/>
                </a:solidFill>
              </a:rPr>
              <a:t>Attract Customers</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15"/>
          </p:nvPr>
        </p:nvSpPr>
        <p:spPr>
          <a:xfrm>
            <a:off x="1095593" y="3016252"/>
            <a:ext cx="2783680" cy="2200326"/>
          </a:xfrm>
        </p:spPr>
        <p:txBody>
          <a:bodyPr>
            <a:normAutofit fontScale="62500" lnSpcReduction="20000"/>
          </a:bodyPr>
          <a:lstStyle/>
          <a:p>
            <a:pPr algn="just">
              <a:lnSpc>
                <a:spcPct val="120000"/>
              </a:lnSpc>
            </a:pPr>
            <a:r>
              <a:rPr lang="en-ZA" sz="2000" dirty="0"/>
              <a:t>Based on Customers Segmentation give discounts or coupons to customers based on their segment. For example: For customers falling in  categories of “Can’t Lose”, “Loyal” and Champions , we can give them early access to sales.  For customers who are most likely to churn, we can put sale on their items of interest and send them personalised alerts.</a:t>
            </a:r>
          </a:p>
          <a:p>
            <a:pPr algn="just"/>
            <a:endParaRPr lang="en-CA" sz="2000" dirty="0"/>
          </a:p>
          <a:p>
            <a:pPr algn="just"/>
            <a:endParaRPr lang="en-ZA" sz="1600" dirty="0"/>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20XX</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03928" y="1695963"/>
            <a:ext cx="3209544" cy="3648456"/>
          </a:xfrm>
        </p:spPr>
        <p:txBody>
          <a:bodyPr/>
          <a:lstStyle/>
          <a:p>
            <a:r>
              <a:rPr lang="en-ZA" b="1" u="sng" dirty="0">
                <a:solidFill>
                  <a:srgbClr val="C00000"/>
                </a:solidFill>
              </a:rPr>
              <a:t>Personalized Profiles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3016252"/>
            <a:ext cx="2743200" cy="2200326"/>
          </a:xfrm>
        </p:spPr>
        <p:txBody>
          <a:bodyPr vert="horz" lIns="91440" tIns="45720" rIns="91440" bIns="45720" rtlCol="0" anchor="t">
            <a:normAutofit fontScale="92500" lnSpcReduction="10000"/>
          </a:bodyPr>
          <a:lstStyle/>
          <a:p>
            <a:pPr algn="just"/>
            <a:r>
              <a:rPr lang="en-ZA" sz="1600" noProof="1"/>
              <a:t>We can conduct a  thorough study of  each of the customer and create individual profile, where we will observe their shopping patterns based on time and items purchased . Using this info we can send them reminders or alerts when the items of their interest are on sale or according to the pattern are needed to be bought again. </a:t>
            </a:r>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
        <p:nvSpPr>
          <p:cNvPr id="10" name="TextBox 9">
            <a:extLst>
              <a:ext uri="{FF2B5EF4-FFF2-40B4-BE49-F238E27FC236}">
                <a16:creationId xmlns:a16="http://schemas.microsoft.com/office/drawing/2014/main" id="{BAA90C47-FE40-4B1A-87C1-48287DF23BDA}"/>
              </a:ext>
            </a:extLst>
          </p:cNvPr>
          <p:cNvSpPr txBox="1"/>
          <p:nvPr/>
        </p:nvSpPr>
        <p:spPr>
          <a:xfrm>
            <a:off x="1233055" y="263236"/>
            <a:ext cx="9887275" cy="707886"/>
          </a:xfrm>
          <a:prstGeom prst="rect">
            <a:avLst/>
          </a:prstGeom>
          <a:noFill/>
        </p:spPr>
        <p:txBody>
          <a:bodyPr wrap="square" rtlCol="0">
            <a:spAutoFit/>
          </a:bodyPr>
          <a:lstStyle/>
          <a:p>
            <a:pPr algn="ctr"/>
            <a:r>
              <a:rPr lang="en-CA" sz="4000" b="1" dirty="0">
                <a:solidFill>
                  <a:schemeClr val="bg1">
                    <a:lumMod val="50000"/>
                  </a:schemeClr>
                </a:solidFill>
              </a:rPr>
              <a:t>Future Recommendations</a:t>
            </a:r>
          </a:p>
        </p:txBody>
      </p:sp>
      <p:pic>
        <p:nvPicPr>
          <p:cNvPr id="11" name="Picture 10" descr="A picture containing chessman&#10;&#10;Description automatically generated">
            <a:extLst>
              <a:ext uri="{FF2B5EF4-FFF2-40B4-BE49-F238E27FC236}">
                <a16:creationId xmlns:a16="http://schemas.microsoft.com/office/drawing/2014/main" id="{EFE7EDE4-6781-4411-8B58-DF684FFFD7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38788" y="4862324"/>
            <a:ext cx="2894516" cy="2092036"/>
          </a:xfrm>
          <a:prstGeom prst="rect">
            <a:avLst/>
          </a:prstGeom>
        </p:spPr>
      </p:pic>
      <p:sp>
        <p:nvSpPr>
          <p:cNvPr id="12" name="TextBox 11">
            <a:extLst>
              <a:ext uri="{FF2B5EF4-FFF2-40B4-BE49-F238E27FC236}">
                <a16:creationId xmlns:a16="http://schemas.microsoft.com/office/drawing/2014/main" id="{FA72C09C-F664-459D-834C-AB10219A8EB8}"/>
              </a:ext>
            </a:extLst>
          </p:cNvPr>
          <p:cNvSpPr txBox="1"/>
          <p:nvPr/>
        </p:nvSpPr>
        <p:spPr>
          <a:xfrm>
            <a:off x="1138788" y="7114776"/>
            <a:ext cx="1150952" cy="646331"/>
          </a:xfrm>
          <a:prstGeom prst="rect">
            <a:avLst/>
          </a:prstGeom>
          <a:noFill/>
        </p:spPr>
        <p:txBody>
          <a:bodyPr wrap="square" rtlCol="0">
            <a:spAutoFit/>
          </a:bodyPr>
          <a:lstStyle/>
          <a:p>
            <a:r>
              <a:rPr lang="en-CA" sz="900">
                <a:hlinkClick r:id="rId3" tooltip="https://www.wisc-online.com/assetrepository/viewasset?id=1488"/>
              </a:rPr>
              <a:t>This Photo</a:t>
            </a:r>
            <a:r>
              <a:rPr lang="en-CA" sz="900"/>
              <a:t> by Unknown Author is licensed under </a:t>
            </a:r>
            <a:r>
              <a:rPr lang="en-CA" sz="900">
                <a:hlinkClick r:id="rId4" tooltip="https://creativecommons.org/licenses/by-nc/3.0/"/>
              </a:rPr>
              <a:t>CC BY-NC</a:t>
            </a:r>
            <a:endParaRPr lang="en-CA" sz="900"/>
          </a:p>
        </p:txBody>
      </p:sp>
      <p:pic>
        <p:nvPicPr>
          <p:cNvPr id="13" name="Graphic 12" descr="Man with beard">
            <a:extLst>
              <a:ext uri="{FF2B5EF4-FFF2-40B4-BE49-F238E27FC236}">
                <a16:creationId xmlns:a16="http://schemas.microsoft.com/office/drawing/2014/main" id="{9BC2790D-E08E-44E1-BD86-7665B4EF92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3399" y="5253205"/>
            <a:ext cx="1005202" cy="1599087"/>
          </a:xfrm>
          <a:prstGeom prst="rect">
            <a:avLst/>
          </a:prstGeom>
        </p:spPr>
      </p:pic>
      <p:sp>
        <p:nvSpPr>
          <p:cNvPr id="5" name="Text Placeholder 4">
            <a:extLst>
              <a:ext uri="{FF2B5EF4-FFF2-40B4-BE49-F238E27FC236}">
                <a16:creationId xmlns:a16="http://schemas.microsoft.com/office/drawing/2014/main" id="{B03E88F3-299C-434D-86CF-80B40B9211EE}"/>
              </a:ext>
            </a:extLst>
          </p:cNvPr>
          <p:cNvSpPr>
            <a:spLocks noGrp="1"/>
          </p:cNvSpPr>
          <p:nvPr>
            <p:ph type="body" sz="quarter" idx="26"/>
          </p:nvPr>
        </p:nvSpPr>
        <p:spPr>
          <a:xfrm>
            <a:off x="8227021" y="1695963"/>
            <a:ext cx="3209544" cy="3648456"/>
          </a:xfrm>
        </p:spPr>
        <p:txBody>
          <a:bodyPr/>
          <a:lstStyle/>
          <a:p>
            <a:r>
              <a:rPr lang="en-US" b="1" u="sng" dirty="0">
                <a:solidFill>
                  <a:srgbClr val="C00000"/>
                </a:solidFill>
              </a:rPr>
              <a:t>Seasonal fluctuation</a:t>
            </a:r>
          </a:p>
          <a:p>
            <a:endParaRPr lang="en-CA" dirty="0"/>
          </a:p>
        </p:txBody>
      </p:sp>
      <p:sp>
        <p:nvSpPr>
          <p:cNvPr id="14" name="Text Placeholder 13">
            <a:extLst>
              <a:ext uri="{FF2B5EF4-FFF2-40B4-BE49-F238E27FC236}">
                <a16:creationId xmlns:a16="http://schemas.microsoft.com/office/drawing/2014/main" id="{54B49975-7DFB-4A14-A888-3624110EB4DF}"/>
              </a:ext>
            </a:extLst>
          </p:cNvPr>
          <p:cNvSpPr>
            <a:spLocks noGrp="1"/>
          </p:cNvSpPr>
          <p:nvPr>
            <p:ph type="body" sz="quarter" idx="27"/>
          </p:nvPr>
        </p:nvSpPr>
        <p:spPr>
          <a:xfrm>
            <a:off x="8460193" y="3232365"/>
            <a:ext cx="2743200" cy="1755271"/>
          </a:xfrm>
        </p:spPr>
        <p:txBody>
          <a:bodyPr>
            <a:normAutofit fontScale="92500"/>
          </a:bodyPr>
          <a:lstStyle/>
          <a:p>
            <a:pPr algn="just"/>
            <a:r>
              <a:rPr lang="en-US" sz="1600" dirty="0"/>
              <a:t>Seasonality plays an important role in business. Similar patterns could be seen in sales and number of customer so we can study sales of that time period and improve our strategies accordingly</a:t>
            </a:r>
            <a:r>
              <a:rPr lang="en-US" sz="1500" dirty="0"/>
              <a:t>. During peak seasons, demand tends to be high.</a:t>
            </a:r>
          </a:p>
          <a:p>
            <a:endParaRPr lang="en-CA" dirty="0"/>
          </a:p>
        </p:txBody>
      </p:sp>
      <p:pic>
        <p:nvPicPr>
          <p:cNvPr id="16" name="Picture 15" descr="A field of yellow flowers&#10;&#10;Description automatically generated with medium confidence">
            <a:extLst>
              <a:ext uri="{FF2B5EF4-FFF2-40B4-BE49-F238E27FC236}">
                <a16:creationId xmlns:a16="http://schemas.microsoft.com/office/drawing/2014/main" id="{2BE0FD63-DE65-4A87-A955-DFAC5533D3A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543984" y="5071524"/>
            <a:ext cx="2509228" cy="1673636"/>
          </a:xfrm>
          <a:prstGeom prst="rect">
            <a:avLst/>
          </a:prstGeom>
          <a:ln>
            <a:noFill/>
          </a:ln>
          <a:effectLst>
            <a:softEdge rad="112500"/>
          </a:effectLst>
        </p:spPr>
      </p:pic>
    </p:spTree>
    <p:extLst>
      <p:ext uri="{BB962C8B-B14F-4D97-AF65-F5344CB8AC3E}">
        <p14:creationId xmlns:p14="http://schemas.microsoft.com/office/powerpoint/2010/main" val="195324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Pitch deck title</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4799734" y="292595"/>
            <a:ext cx="3209544" cy="3974499"/>
          </a:xfrm>
        </p:spPr>
        <p:txBody>
          <a:bodyPr/>
          <a:lstStyle/>
          <a:p>
            <a:r>
              <a:rPr lang="en-US" b="1" u="sng" dirty="0">
                <a:solidFill>
                  <a:srgbClr val="C00000"/>
                </a:solidFill>
              </a:rPr>
              <a:t>Advertising Strategy</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5032906" y="2015570"/>
            <a:ext cx="2743200" cy="2127014"/>
          </a:xfrm>
        </p:spPr>
        <p:txBody>
          <a:bodyPr>
            <a:normAutofit/>
          </a:bodyPr>
          <a:lstStyle/>
          <a:p>
            <a:pPr algn="just"/>
            <a:r>
              <a:rPr lang="en-US" sz="1600" dirty="0"/>
              <a:t>Some cities have fewer sales, lack of awareness can be the reason for this, hence advertising in those cities might help in more sales. Advertisement can be done through newspaper, radio, Billboard etc. </a:t>
            </a:r>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25" name="TextBox 24">
            <a:extLst>
              <a:ext uri="{FF2B5EF4-FFF2-40B4-BE49-F238E27FC236}">
                <a16:creationId xmlns:a16="http://schemas.microsoft.com/office/drawing/2014/main" id="{EB615066-25D1-4060-AFD8-87A73A04A120}"/>
              </a:ext>
            </a:extLst>
          </p:cNvPr>
          <p:cNvSpPr txBox="1"/>
          <p:nvPr/>
        </p:nvSpPr>
        <p:spPr>
          <a:xfrm>
            <a:off x="9205722" y="6196073"/>
            <a:ext cx="2381250" cy="369332"/>
          </a:xfrm>
          <a:prstGeom prst="rect">
            <a:avLst/>
          </a:prstGeom>
          <a:noFill/>
        </p:spPr>
        <p:txBody>
          <a:bodyPr wrap="square" rtlCol="0">
            <a:spAutoFit/>
          </a:bodyPr>
          <a:lstStyle/>
          <a:p>
            <a:r>
              <a:rPr lang="en-CA" sz="900" dirty="0">
                <a:hlinkClick r:id="rId2" tooltip="http://www.filia-net.com/2012/09/yves-rocher-21-9-2012.html"/>
              </a:rPr>
              <a:t>This Photo</a:t>
            </a:r>
            <a:r>
              <a:rPr lang="en-CA" sz="900" dirty="0"/>
              <a:t> by Unknown Author is licensed under </a:t>
            </a:r>
            <a:r>
              <a:rPr lang="en-CA" sz="900" dirty="0">
                <a:hlinkClick r:id="rId3" tooltip="https://creativecommons.org/licenses/by-nc-nd/3.0/"/>
              </a:rPr>
              <a:t>CC BY-NC-ND</a:t>
            </a:r>
            <a:endParaRPr lang="en-CA" sz="900" dirty="0"/>
          </a:p>
        </p:txBody>
      </p:sp>
      <p:sp>
        <p:nvSpPr>
          <p:cNvPr id="33" name="Text Placeholder 2">
            <a:extLst>
              <a:ext uri="{FF2B5EF4-FFF2-40B4-BE49-F238E27FC236}">
                <a16:creationId xmlns:a16="http://schemas.microsoft.com/office/drawing/2014/main" id="{B82CB171-C6F5-484E-BFCE-F68B762F1948}"/>
              </a:ext>
            </a:extLst>
          </p:cNvPr>
          <p:cNvSpPr txBox="1">
            <a:spLocks/>
          </p:cNvSpPr>
          <p:nvPr/>
        </p:nvSpPr>
        <p:spPr>
          <a:xfrm>
            <a:off x="8377428" y="292595"/>
            <a:ext cx="3209544" cy="3974499"/>
          </a:xfrm>
          <a:prstGeom prst="rect">
            <a:avLst/>
          </a:prstGeom>
          <a:solidFill>
            <a:schemeClr val="bg1"/>
          </a:solidFill>
          <a:ln w="12700">
            <a:solidFill>
              <a:schemeClr val="tx2">
                <a:lumMod val="20000"/>
                <a:lumOff val="80000"/>
              </a:schemeClr>
            </a:solidFill>
          </a:ln>
        </p:spPr>
        <p:txBody>
          <a:bodyPr vert="horz" lIns="91440" tIns="45720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b="0" kern="120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solidFill>
                  <a:srgbClr val="C00000"/>
                </a:solidFill>
              </a:rPr>
              <a:t>Special Day Offers</a:t>
            </a:r>
          </a:p>
        </p:txBody>
      </p:sp>
      <p:pic>
        <p:nvPicPr>
          <p:cNvPr id="24" name="Picture 23" descr="Calendar&#10;&#10;Description automatically generated with medium confidence">
            <a:extLst>
              <a:ext uri="{FF2B5EF4-FFF2-40B4-BE49-F238E27FC236}">
                <a16:creationId xmlns:a16="http://schemas.microsoft.com/office/drawing/2014/main" id="{2D329926-16AC-4DC4-85FF-D1C243D2417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2"/>
              </a:ext>
            </a:extLst>
          </a:blip>
          <a:stretch>
            <a:fillRect/>
          </a:stretch>
        </p:blipFill>
        <p:spPr>
          <a:xfrm>
            <a:off x="9027968" y="4515763"/>
            <a:ext cx="2381250" cy="1581150"/>
          </a:xfrm>
          <a:prstGeom prst="rect">
            <a:avLst/>
          </a:prstGeom>
        </p:spPr>
      </p:pic>
      <p:sp>
        <p:nvSpPr>
          <p:cNvPr id="34" name="Text Placeholder 7">
            <a:extLst>
              <a:ext uri="{FF2B5EF4-FFF2-40B4-BE49-F238E27FC236}">
                <a16:creationId xmlns:a16="http://schemas.microsoft.com/office/drawing/2014/main" id="{EFEFA0AC-FC9A-40AB-AE9A-D108C9CBD4D6}"/>
              </a:ext>
            </a:extLst>
          </p:cNvPr>
          <p:cNvSpPr txBox="1">
            <a:spLocks/>
          </p:cNvSpPr>
          <p:nvPr/>
        </p:nvSpPr>
        <p:spPr>
          <a:xfrm>
            <a:off x="8610600" y="1669026"/>
            <a:ext cx="2743200" cy="230712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t>Everyone wants to feel special on their birthday and anniversary. So, we can give different kinds of offers to customers based on the occasion. </a:t>
            </a:r>
          </a:p>
          <a:p>
            <a:pPr algn="just"/>
            <a:r>
              <a:rPr lang="en-US" sz="1600" dirty="0"/>
              <a:t>For Example: We can give 20% discount to the customers in their birthday month. Or buy one get one free on the occasion of their anniversary</a:t>
            </a:r>
            <a:r>
              <a:rPr lang="en-US" dirty="0"/>
              <a:t>.  </a:t>
            </a:r>
          </a:p>
        </p:txBody>
      </p:sp>
      <p:pic>
        <p:nvPicPr>
          <p:cNvPr id="30" name="Picture 29" descr="A picture containing text&#10;&#10;Description automatically generated">
            <a:extLst>
              <a:ext uri="{FF2B5EF4-FFF2-40B4-BE49-F238E27FC236}">
                <a16:creationId xmlns:a16="http://schemas.microsoft.com/office/drawing/2014/main" id="{6D779BAD-C3C2-4E83-8D13-7C27E2A4D9E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5415759" y="4052953"/>
            <a:ext cx="1977494" cy="1977494"/>
          </a:xfrm>
          <a:prstGeom prst="rect">
            <a:avLst/>
          </a:prstGeom>
        </p:spPr>
      </p:pic>
      <p:sp>
        <p:nvSpPr>
          <p:cNvPr id="31" name="TextBox 30">
            <a:extLst>
              <a:ext uri="{FF2B5EF4-FFF2-40B4-BE49-F238E27FC236}">
                <a16:creationId xmlns:a16="http://schemas.microsoft.com/office/drawing/2014/main" id="{311B9342-952D-45E9-9018-4C2B1083C214}"/>
              </a:ext>
            </a:extLst>
          </p:cNvPr>
          <p:cNvSpPr txBox="1"/>
          <p:nvPr/>
        </p:nvSpPr>
        <p:spPr>
          <a:xfrm flipH="1">
            <a:off x="1306644" y="7051338"/>
            <a:ext cx="1977494" cy="369332"/>
          </a:xfrm>
          <a:prstGeom prst="rect">
            <a:avLst/>
          </a:prstGeom>
          <a:noFill/>
        </p:spPr>
        <p:txBody>
          <a:bodyPr wrap="square" rtlCol="0">
            <a:spAutoFit/>
          </a:bodyPr>
          <a:lstStyle/>
          <a:p>
            <a:r>
              <a:rPr lang="en-CA" sz="900">
                <a:hlinkClick r:id="rId6" tooltip="https://www.aliem.com/2016/06/top-5-foam-radiology-resources/angled_billboard_display_6270/"/>
              </a:rPr>
              <a:t>This Photo</a:t>
            </a:r>
            <a:r>
              <a:rPr lang="en-CA" sz="900"/>
              <a:t> by Unknown Author is licensed under </a:t>
            </a:r>
            <a:r>
              <a:rPr lang="en-CA" sz="900">
                <a:hlinkClick r:id="rId3" tooltip="https://creativecommons.org/licenses/by-nc-nd/3.0/"/>
              </a:rPr>
              <a:t>CC BY-NC-ND</a:t>
            </a:r>
            <a:endParaRPr lang="en-CA" sz="900"/>
          </a:p>
        </p:txBody>
      </p:sp>
      <p:sp>
        <p:nvSpPr>
          <p:cNvPr id="14" name="Text Placeholder 2">
            <a:extLst>
              <a:ext uri="{FF2B5EF4-FFF2-40B4-BE49-F238E27FC236}">
                <a16:creationId xmlns:a16="http://schemas.microsoft.com/office/drawing/2014/main" id="{276108CC-0C75-49FF-8199-D3FAABCCF8A5}"/>
              </a:ext>
            </a:extLst>
          </p:cNvPr>
          <p:cNvSpPr txBox="1">
            <a:spLocks/>
          </p:cNvSpPr>
          <p:nvPr/>
        </p:nvSpPr>
        <p:spPr>
          <a:xfrm>
            <a:off x="1015634" y="286439"/>
            <a:ext cx="3209544" cy="3974498"/>
          </a:xfrm>
          <a:prstGeom prst="rect">
            <a:avLst/>
          </a:prstGeom>
          <a:solidFill>
            <a:schemeClr val="bg1"/>
          </a:solidFill>
          <a:ln w="12700">
            <a:solidFill>
              <a:schemeClr val="tx2">
                <a:lumMod val="20000"/>
                <a:lumOff val="80000"/>
              </a:schemeClr>
            </a:solidFill>
          </a:ln>
        </p:spPr>
        <p:txBody>
          <a:bodyPr vert="horz" lIns="91440" tIns="45720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b="0" kern="120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solidFill>
                  <a:srgbClr val="C00000"/>
                </a:solidFill>
              </a:rPr>
              <a:t>Loyalty Cards</a:t>
            </a:r>
          </a:p>
        </p:txBody>
      </p:sp>
      <p:pic>
        <p:nvPicPr>
          <p:cNvPr id="15" name="Picture 14" descr="A picture containing text, sign&#10;&#10;Description automatically generated">
            <a:extLst>
              <a:ext uri="{FF2B5EF4-FFF2-40B4-BE49-F238E27FC236}">
                <a16:creationId xmlns:a16="http://schemas.microsoft.com/office/drawing/2014/main" id="{179405FC-34AB-4DB2-B88E-2EAEE817C0E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15634" y="4030748"/>
            <a:ext cx="3210332" cy="1840346"/>
          </a:xfrm>
          <a:prstGeom prst="rect">
            <a:avLst/>
          </a:prstGeom>
        </p:spPr>
      </p:pic>
      <p:sp>
        <p:nvSpPr>
          <p:cNvPr id="16" name="TextBox 15">
            <a:extLst>
              <a:ext uri="{FF2B5EF4-FFF2-40B4-BE49-F238E27FC236}">
                <a16:creationId xmlns:a16="http://schemas.microsoft.com/office/drawing/2014/main" id="{CA5D5D60-4F66-481A-8F62-8027A761E794}"/>
              </a:ext>
            </a:extLst>
          </p:cNvPr>
          <p:cNvSpPr txBox="1"/>
          <p:nvPr/>
        </p:nvSpPr>
        <p:spPr>
          <a:xfrm>
            <a:off x="8148764" y="6954360"/>
            <a:ext cx="3210332" cy="230832"/>
          </a:xfrm>
          <a:prstGeom prst="rect">
            <a:avLst/>
          </a:prstGeom>
          <a:noFill/>
        </p:spPr>
        <p:txBody>
          <a:bodyPr wrap="square" rtlCol="0">
            <a:spAutoFit/>
          </a:bodyPr>
          <a:lstStyle/>
          <a:p>
            <a:r>
              <a:rPr lang="en-CA" sz="900">
                <a:hlinkClick r:id="rId8" tooltip="https://www.flickr.com/photos/99781513@N04/15206246780"/>
              </a:rPr>
              <a:t>This Photo</a:t>
            </a:r>
            <a:r>
              <a:rPr lang="en-CA" sz="900"/>
              <a:t> by Unknown Author is licensed under </a:t>
            </a:r>
            <a:r>
              <a:rPr lang="en-CA" sz="900">
                <a:hlinkClick r:id="rId9" tooltip="https://creativecommons.org/licenses/by/3.0/"/>
              </a:rPr>
              <a:t>CC BY</a:t>
            </a:r>
            <a:endParaRPr lang="en-CA" sz="900"/>
          </a:p>
        </p:txBody>
      </p:sp>
      <p:sp>
        <p:nvSpPr>
          <p:cNvPr id="17" name="Text Placeholder 7">
            <a:extLst>
              <a:ext uri="{FF2B5EF4-FFF2-40B4-BE49-F238E27FC236}">
                <a16:creationId xmlns:a16="http://schemas.microsoft.com/office/drawing/2014/main" id="{13BD931F-AFE4-47B0-9348-230C40E9D7CB}"/>
              </a:ext>
            </a:extLst>
          </p:cNvPr>
          <p:cNvSpPr txBox="1">
            <a:spLocks/>
          </p:cNvSpPr>
          <p:nvPr/>
        </p:nvSpPr>
        <p:spPr>
          <a:xfrm>
            <a:off x="1248806" y="2015570"/>
            <a:ext cx="2743200" cy="23071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ZA" sz="1600"/>
              <a:t>Based on Customers Segmentation</a:t>
            </a:r>
            <a:r>
              <a:rPr lang="en-US" sz="1600"/>
              <a:t> we can create loyalty cards scheme in which they can gain points each time of purchasing and these points could transfer into a discount.</a:t>
            </a:r>
            <a:endParaRPr lang="en-US" sz="1600" dirty="0"/>
          </a:p>
        </p:txBody>
      </p:sp>
    </p:spTree>
    <p:extLst>
      <p:ext uri="{BB962C8B-B14F-4D97-AF65-F5344CB8AC3E}">
        <p14:creationId xmlns:p14="http://schemas.microsoft.com/office/powerpoint/2010/main" val="341423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464614" y="1783959"/>
            <a:ext cx="4087306" cy="2889114"/>
          </a:xfrm>
        </p:spPr>
        <p:txBody>
          <a:bodyPr vert="horz" lIns="91440" tIns="45720" rIns="91440" bIns="45720" rtlCol="0" anchor="b">
            <a:normAutofit/>
          </a:bodyPr>
          <a:lstStyle/>
          <a:p>
            <a:pPr algn="l"/>
            <a:r>
              <a:rPr lang="en-US" sz="5400"/>
              <a:t>Thank you</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picture containing indoor, handcart, marketplace, rack&#10;&#10;Description automatically generated">
            <a:extLst>
              <a:ext uri="{FF2B5EF4-FFF2-40B4-BE49-F238E27FC236}">
                <a16:creationId xmlns:a16="http://schemas.microsoft.com/office/drawing/2014/main" id="{37248F6A-B65D-4E5C-9B47-DF157C35264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330" r="3302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p:spPr>
      </p:pic>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B5CEABB6-07DC-46E8-9B57-56EC44A396E5}" type="slidenum">
              <a:rPr lang="en-US" sz="1500">
                <a:solidFill>
                  <a:srgbClr val="FFFFFF"/>
                </a:solidFill>
                <a:latin typeface="Calibri" panose="020F0502020204030204"/>
              </a:rPr>
              <a:pPr algn="ctr">
                <a:spcAft>
                  <a:spcPts val="600"/>
                </a:spcAft>
                <a:defRPr/>
              </a:pPr>
              <a:t>15</a:t>
            </a:fld>
            <a:endParaRPr lang="en-US" sz="1500">
              <a:solidFill>
                <a:srgbClr val="FFFFFF"/>
              </a:solidFill>
              <a:latin typeface="Calibri" panose="020F0502020204030204"/>
            </a:endParaRPr>
          </a:p>
        </p:txBody>
      </p:sp>
      <p:sp>
        <p:nvSpPr>
          <p:cNvPr id="9" name="TextBox 8">
            <a:extLst>
              <a:ext uri="{FF2B5EF4-FFF2-40B4-BE49-F238E27FC236}">
                <a16:creationId xmlns:a16="http://schemas.microsoft.com/office/drawing/2014/main" id="{1D5F7BCE-BBB8-4D00-8537-4545826F38D0}"/>
              </a:ext>
            </a:extLst>
          </p:cNvPr>
          <p:cNvSpPr txBox="1"/>
          <p:nvPr/>
        </p:nvSpPr>
        <p:spPr>
          <a:xfrm>
            <a:off x="9763130" y="6657945"/>
            <a:ext cx="2428870"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peoplematters.in/article/outlook2020/agility-employee-experience-will-drive-the-retail-fmcg-sector-in-2020-24430">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4364939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D6951A0-0031-4437-8EF4-B67B2FFEEEB6}"/>
              </a:ext>
            </a:extLst>
          </p:cNvPr>
          <p:cNvSpPr txBox="1">
            <a:spLocks/>
          </p:cNvSpPr>
          <p:nvPr/>
        </p:nvSpPr>
        <p:spPr>
          <a:xfrm>
            <a:off x="2660073" y="345810"/>
            <a:ext cx="3298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a:lstStyle>
          <a:p>
            <a:pPr>
              <a:spcAft>
                <a:spcPts val="600"/>
              </a:spcAft>
            </a:pPr>
            <a:r>
              <a:rPr lang="en-US" sz="4400" kern="1200" dirty="0">
                <a:solidFill>
                  <a:schemeClr val="bg1">
                    <a:lumMod val="50000"/>
                  </a:schemeClr>
                </a:solidFill>
                <a:latin typeface="+mj-lt"/>
                <a:ea typeface="+mj-ea"/>
                <a:cs typeface="+mj-cs"/>
              </a:rPr>
              <a:t>Content</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Graphical user interface&#10;&#10;Description automatically generated">
            <a:extLst>
              <a:ext uri="{FF2B5EF4-FFF2-40B4-BE49-F238E27FC236}">
                <a16:creationId xmlns:a16="http://schemas.microsoft.com/office/drawing/2014/main" id="{427C9C0B-BEC6-46DA-A269-C085178D2A6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148" r="3" b="22027"/>
          <a:stretch/>
        </p:blipFill>
        <p:spPr>
          <a:xfrm>
            <a:off x="8889020" y="668944"/>
            <a:ext cx="3134168" cy="3016953"/>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682EC2F1-61CB-40AD-83C7-6A28736533A9}"/>
              </a:ext>
            </a:extLst>
          </p:cNvPr>
          <p:cNvGraphicFramePr>
            <a:graphicFrameLocks noGrp="1"/>
          </p:cNvGraphicFramePr>
          <p:nvPr>
            <p:extLst>
              <p:ext uri="{D42A27DB-BD31-4B8C-83A1-F6EECF244321}">
                <p14:modId xmlns:p14="http://schemas.microsoft.com/office/powerpoint/2010/main" val="867511856"/>
              </p:ext>
            </p:extLst>
          </p:nvPr>
        </p:nvGraphicFramePr>
        <p:xfrm>
          <a:off x="965145" y="1815309"/>
          <a:ext cx="6828691" cy="4696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4F1FE01E-8636-43C9-AE7B-923DE0D6BBFE}"/>
              </a:ext>
            </a:extLst>
          </p:cNvPr>
          <p:cNvSpPr txBox="1"/>
          <p:nvPr/>
        </p:nvSpPr>
        <p:spPr>
          <a:xfrm>
            <a:off x="7299116" y="6870700"/>
            <a:ext cx="244009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technofaq.org/posts/2018/07/how-to-measure-the-effectiveness-of-your-content/">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9"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14595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6BA63E-8A6B-4923-BE10-54FA462B53FF}"/>
              </a:ext>
            </a:extLst>
          </p:cNvPr>
          <p:cNvSpPr>
            <a:spLocks noGrp="1"/>
          </p:cNvSpPr>
          <p:nvPr>
            <p:ph type="title"/>
          </p:nvPr>
        </p:nvSpPr>
        <p:spPr>
          <a:xfrm>
            <a:off x="572493" y="850983"/>
            <a:ext cx="3126671" cy="821971"/>
          </a:xfrm>
        </p:spPr>
        <p:txBody>
          <a:bodyPr anchor="b">
            <a:normAutofit fontScale="90000"/>
          </a:bodyPr>
          <a:lstStyle/>
          <a:p>
            <a:r>
              <a:rPr lang="en-IN" sz="5400" b="1" dirty="0">
                <a:solidFill>
                  <a:schemeClr val="bg1">
                    <a:lumMod val="50000"/>
                  </a:schemeClr>
                </a:solidFill>
              </a:rPr>
              <a:t>Objective</a:t>
            </a:r>
          </a:p>
        </p:txBody>
      </p:sp>
      <p:sp>
        <p:nvSpPr>
          <p:cNvPr id="6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9E818864-6A0F-412C-98AE-4BBD534A9047}"/>
              </a:ext>
            </a:extLst>
          </p:cNvPr>
          <p:cNvSpPr>
            <a:spLocks noGrp="1"/>
          </p:cNvSpPr>
          <p:nvPr>
            <p:ph idx="1"/>
          </p:nvPr>
        </p:nvSpPr>
        <p:spPr>
          <a:xfrm>
            <a:off x="692727" y="2530393"/>
            <a:ext cx="6593318" cy="3673950"/>
          </a:xfrm>
        </p:spPr>
        <p:txBody>
          <a:bodyPr anchor="t">
            <a:normAutofit/>
          </a:bodyPr>
          <a:lstStyle/>
          <a:p>
            <a:pPr algn="just"/>
            <a:r>
              <a:rPr lang="en-US" sz="2200" dirty="0"/>
              <a:t>Recurring customers and best-selling products are main aspects to drive any business. </a:t>
            </a:r>
          </a:p>
          <a:p>
            <a:pPr algn="just"/>
            <a:r>
              <a:rPr lang="en-US" sz="2200" dirty="0"/>
              <a:t>Our objective of the project is to study insights to boost a company's overall revenue by understanding the consumers, how our sales trend goes, and how to utilize this trend research to develop better marketing strategies.</a:t>
            </a:r>
          </a:p>
          <a:p>
            <a:pPr algn="just"/>
            <a:r>
              <a:rPr lang="en-US" sz="2200" dirty="0"/>
              <a:t>We will try to segment customer so that we can target them better based on their needs.</a:t>
            </a:r>
          </a:p>
          <a:p>
            <a:pPr marL="0" indent="0" algn="just">
              <a:buNone/>
            </a:pPr>
            <a:endParaRPr lang="en-US" sz="2200" dirty="0"/>
          </a:p>
          <a:p>
            <a:pPr marL="0" indent="0" algn="just">
              <a:buNone/>
            </a:pPr>
            <a:endParaRPr lang="en-US" sz="2200" dirty="0"/>
          </a:p>
          <a:p>
            <a:pPr marL="0" indent="0" algn="just">
              <a:buNone/>
            </a:pPr>
            <a:endParaRPr lang="en-IN" sz="2200" dirty="0"/>
          </a:p>
        </p:txBody>
      </p:sp>
      <p:pic>
        <p:nvPicPr>
          <p:cNvPr id="3" name="Picture 2" descr="A picture containing graphical user interface&#10;&#10;Description automatically generated">
            <a:extLst>
              <a:ext uri="{FF2B5EF4-FFF2-40B4-BE49-F238E27FC236}">
                <a16:creationId xmlns:a16="http://schemas.microsoft.com/office/drawing/2014/main" id="{F5C33F7B-62F4-4AF3-A717-58CECA4562A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949" r="18936" b="2"/>
          <a:stretch/>
        </p:blipFill>
        <p:spPr>
          <a:xfrm>
            <a:off x="7675658" y="2093976"/>
            <a:ext cx="3941064" cy="4096512"/>
          </a:xfrm>
          <a:prstGeom prst="rect">
            <a:avLst/>
          </a:prstGeom>
        </p:spPr>
      </p:pic>
      <p:sp>
        <p:nvSpPr>
          <p:cNvPr id="8" name="TextBox 7">
            <a:extLst>
              <a:ext uri="{FF2B5EF4-FFF2-40B4-BE49-F238E27FC236}">
                <a16:creationId xmlns:a16="http://schemas.microsoft.com/office/drawing/2014/main" id="{CD6E4DD8-E3E0-434B-82EE-6D9E3C2E492A}"/>
              </a:ext>
            </a:extLst>
          </p:cNvPr>
          <p:cNvSpPr txBox="1"/>
          <p:nvPr/>
        </p:nvSpPr>
        <p:spPr>
          <a:xfrm>
            <a:off x="9176631" y="5990433"/>
            <a:ext cx="2440091"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peoplematters.in/blog/others/is-it-possible-to-be-completely-objective-19331">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368608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ECC7365-5DFB-47E7-B1ED-2A3651561563}"/>
              </a:ext>
            </a:extLst>
          </p:cNvPr>
          <p:cNvSpPr>
            <a:spLocks noGrp="1"/>
          </p:cNvSpPr>
          <p:nvPr>
            <p:ph type="title"/>
          </p:nvPr>
        </p:nvSpPr>
        <p:spPr>
          <a:xfrm>
            <a:off x="838200" y="543120"/>
            <a:ext cx="10515600" cy="1133499"/>
          </a:xfrm>
        </p:spPr>
        <p:txBody>
          <a:bodyPr>
            <a:normAutofit/>
          </a:bodyPr>
          <a:lstStyle/>
          <a:p>
            <a:pPr algn="ctr"/>
            <a:r>
              <a:rPr lang="en-IN" sz="4800" b="1">
                <a:solidFill>
                  <a:schemeClr val="bg1">
                    <a:lumMod val="50000"/>
                  </a:schemeClr>
                </a:solidFill>
              </a:rPr>
              <a:t>Data Overview</a:t>
            </a:r>
            <a:endParaRPr lang="en-IN" sz="4800" b="1" dirty="0">
              <a:solidFill>
                <a:schemeClr val="bg1">
                  <a:lumMod val="50000"/>
                </a:schemeClr>
              </a:solidFill>
            </a:endParaRPr>
          </a:p>
        </p:txBody>
      </p:sp>
      <p:pic>
        <p:nvPicPr>
          <p:cNvPr id="3" name="Picture 2" descr="A close-up of a magnifying glass&#10;&#10;Description automatically generated">
            <a:extLst>
              <a:ext uri="{FF2B5EF4-FFF2-40B4-BE49-F238E27FC236}">
                <a16:creationId xmlns:a16="http://schemas.microsoft.com/office/drawing/2014/main" id="{34EA4DB6-FB65-4BBD-B3DC-8758A50CB3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121833" y="418998"/>
            <a:ext cx="2347994" cy="1220957"/>
          </a:xfrm>
          <a:prstGeom prst="rect">
            <a:avLst/>
          </a:prstGeom>
        </p:spPr>
      </p:pic>
      <p:sp>
        <p:nvSpPr>
          <p:cNvPr id="4" name="TextBox 3">
            <a:extLst>
              <a:ext uri="{FF2B5EF4-FFF2-40B4-BE49-F238E27FC236}">
                <a16:creationId xmlns:a16="http://schemas.microsoft.com/office/drawing/2014/main" id="{912D7BF8-582F-40CA-A091-BB91B0FAF1BA}"/>
              </a:ext>
            </a:extLst>
          </p:cNvPr>
          <p:cNvSpPr txBox="1"/>
          <p:nvPr/>
        </p:nvSpPr>
        <p:spPr>
          <a:xfrm flipH="1">
            <a:off x="8121833" y="1365045"/>
            <a:ext cx="2347994" cy="369332"/>
          </a:xfrm>
          <a:prstGeom prst="rect">
            <a:avLst/>
          </a:prstGeom>
          <a:noFill/>
        </p:spPr>
        <p:txBody>
          <a:bodyPr wrap="square" rtlCol="0">
            <a:spAutoFit/>
          </a:bodyPr>
          <a:lstStyle/>
          <a:p>
            <a:r>
              <a:rPr lang="en-CA" sz="900">
                <a:hlinkClick r:id="rId3" tooltip="https://www.students4bestevidence.net/blog/2015/07/14/data-analysis-methods/"/>
              </a:rPr>
              <a:t>This Photo</a:t>
            </a:r>
            <a:r>
              <a:rPr lang="en-CA" sz="900"/>
              <a:t> by Unknown Author is licensed under </a:t>
            </a:r>
            <a:r>
              <a:rPr lang="en-CA" sz="900">
                <a:hlinkClick r:id="rId4" tooltip="https://creativecommons.org/licenses/by-nd/3.0/"/>
              </a:rPr>
              <a:t>CC BY-ND</a:t>
            </a:r>
            <a:endParaRPr lang="en-CA" sz="900" dirty="0"/>
          </a:p>
        </p:txBody>
      </p:sp>
      <p:sp>
        <p:nvSpPr>
          <p:cNvPr id="6" name="TextBox 5">
            <a:extLst>
              <a:ext uri="{FF2B5EF4-FFF2-40B4-BE49-F238E27FC236}">
                <a16:creationId xmlns:a16="http://schemas.microsoft.com/office/drawing/2014/main" id="{0700A9D8-9932-413F-895C-41C39D28ED2D}"/>
              </a:ext>
            </a:extLst>
          </p:cNvPr>
          <p:cNvSpPr txBox="1"/>
          <p:nvPr/>
        </p:nvSpPr>
        <p:spPr>
          <a:xfrm>
            <a:off x="1004454" y="1785566"/>
            <a:ext cx="8981049" cy="5216813"/>
          </a:xfrm>
          <a:prstGeom prst="rect">
            <a:avLst/>
          </a:prstGeom>
          <a:noFill/>
        </p:spPr>
        <p:txBody>
          <a:bodyPr wrap="square" rtlCol="0">
            <a:spAutoFit/>
          </a:bodyPr>
          <a:lstStyle/>
          <a:p>
            <a:r>
              <a:rPr lang="en-IN" b="1" u="sng" dirty="0"/>
              <a:t>Superstore Customer Sales Analysis</a:t>
            </a: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Superstore is very large supermarket, often selling household goods, clothes, and electrical goods across United States.</a:t>
            </a: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Source: </a:t>
            </a:r>
            <a:r>
              <a:rPr lang="en-IN" sz="1800" b="1" dirty="0">
                <a:effectLst/>
                <a:latin typeface="Calibri" panose="020F0502020204030204" pitchFamily="34" charset="0"/>
                <a:ea typeface="Calibri" panose="020F0502020204030204" pitchFamily="34" charset="0"/>
                <a:cs typeface="Times New Roman" panose="02020603050405020304" pitchFamily="18" charset="0"/>
                <a:hlinkClick r:id="rId5"/>
              </a:rPr>
              <a:t>https://data.world/cmack624/superstore-20204</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dirty="0"/>
              <a:t>This dataset is from year 2017-2020.</a:t>
            </a: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Observations – 9994</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Features – 21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Dataset consists of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Order ID: Unique Order ID for each Customer.</a:t>
            </a:r>
          </a:p>
          <a:p>
            <a:pPr marL="285750" indent="-285750">
              <a:lnSpc>
                <a:spcPct val="150000"/>
              </a:lnSpc>
              <a:buFont typeface="Courier New" panose="02070309020205020404" pitchFamily="49" charset="0"/>
              <a:buChar char="o"/>
            </a:pPr>
            <a:r>
              <a:rPr lang="en-US" dirty="0">
                <a:latin typeface="Calibri" panose="020F0502020204030204" pitchFamily="34" charset="0"/>
                <a:ea typeface="Calibri" panose="020F0502020204030204" pitchFamily="34" charset="0"/>
                <a:cs typeface="Times New Roman" panose="02020603050405020304" pitchFamily="18" charset="0"/>
              </a:rPr>
              <a:t>Order Date: Order Date of the product.</a:t>
            </a: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Ship Mode: Shipping Mode specified by the Customer</a:t>
            </a: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Unique ID to identify each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352823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3" descr="A picture containing text, marketplace, fruit, produce&#10;&#10;Description automatically generated">
            <a:extLst>
              <a:ext uri="{FF2B5EF4-FFF2-40B4-BE49-F238E27FC236}">
                <a16:creationId xmlns:a16="http://schemas.microsoft.com/office/drawing/2014/main" id="{25CA7ED1-6527-4DBE-BE55-74AA3E3261D3}"/>
              </a:ext>
            </a:extLst>
          </p:cNvPr>
          <p:cNvPicPr>
            <a:picLocks noChangeAspect="1"/>
          </p:cNvPicPr>
          <p:nvPr/>
        </p:nvPicPr>
        <p:blipFill>
          <a:blip r:embed="rId2">
            <a:extLst>
              <a:ext uri="{837473B0-CC2E-450A-ABE3-18F120FF3D39}">
                <a1611:picAttrSrcUrl xmlns:a1611="http://schemas.microsoft.com/office/drawing/2016/11/main" r:id="rId3"/>
              </a:ext>
            </a:extLst>
          </a:blip>
          <a:srcRect t="43553" b="43553"/>
          <a:stretch>
            <a:fillRect/>
          </a:stretch>
        </p:blipFill>
        <p:spPr>
          <a:xfrm>
            <a:off x="1524" y="5971309"/>
            <a:ext cx="12188952" cy="914400"/>
          </a:xfrm>
          <a:prstGeom prst="rect">
            <a:avLst/>
          </a:prstGeom>
        </p:spPr>
      </p:pic>
      <p:sp>
        <p:nvSpPr>
          <p:cNvPr id="2" name="TextBox 1">
            <a:extLst>
              <a:ext uri="{FF2B5EF4-FFF2-40B4-BE49-F238E27FC236}">
                <a16:creationId xmlns:a16="http://schemas.microsoft.com/office/drawing/2014/main" id="{A597B0F6-EEE4-4B5F-9F06-DD1CEDF1112B}"/>
              </a:ext>
            </a:extLst>
          </p:cNvPr>
          <p:cNvSpPr txBox="1"/>
          <p:nvPr/>
        </p:nvSpPr>
        <p:spPr>
          <a:xfrm>
            <a:off x="665017" y="415636"/>
            <a:ext cx="11083637" cy="503535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Segment: Three different segments of customers like Consumer, Corporate and Home Office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City: City of the residence of customer in United States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State of the residence of customer in United States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Postal Code: Zip Code of the area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Category- </a:t>
            </a:r>
            <a:r>
              <a:rPr lang="en-US" sz="1800" dirty="0">
                <a:effectLst/>
                <a:latin typeface="Calibri" panose="020F0502020204030204" pitchFamily="34" charset="0"/>
                <a:ea typeface="Calibri" panose="020F0502020204030204" pitchFamily="34" charset="0"/>
                <a:cs typeface="Times New Roman" panose="02020603050405020304" pitchFamily="18" charset="0"/>
              </a:rPr>
              <a:t>Category of the product ordered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Sub-category – </a:t>
            </a:r>
            <a:r>
              <a:rPr lang="en-US" sz="1800" dirty="0">
                <a:effectLst/>
                <a:latin typeface="Calibri" panose="020F0502020204030204" pitchFamily="34" charset="0"/>
                <a:ea typeface="Calibri" panose="020F0502020204030204" pitchFamily="34" charset="0"/>
                <a:cs typeface="Times New Roman" panose="02020603050405020304" pitchFamily="18" charset="0"/>
              </a:rPr>
              <a:t>Sub-Category of the product ordered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Product Name – Name of the product</a:t>
            </a:r>
          </a:p>
          <a:p>
            <a:pPr marL="285750" indent="-285750">
              <a:lnSpc>
                <a:spcPct val="150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Sales – Sales of the Product</a:t>
            </a:r>
          </a:p>
          <a:p>
            <a:pPr marL="285750" indent="-285750">
              <a:lnSpc>
                <a:spcPct val="150000"/>
              </a:lnSpc>
              <a:buFont typeface="Courier New" panose="02070309020205020404" pitchFamily="49" charset="0"/>
              <a:buChar char="o"/>
            </a:pPr>
            <a:r>
              <a:rPr lang="en-IN" sz="1800" dirty="0">
                <a:effectLst/>
                <a:latin typeface="Calibri" panose="020F0502020204030204" pitchFamily="34" charset="0"/>
                <a:ea typeface="Calibri" panose="020F0502020204030204" pitchFamily="34" charset="0"/>
                <a:cs typeface="Times New Roman" panose="02020603050405020304" pitchFamily="18" charset="0"/>
              </a:rPr>
              <a:t>Profit – Profit/Loss incurred</a:t>
            </a:r>
          </a:p>
          <a:p>
            <a:pPr marL="285750" indent="-285750">
              <a:lnSpc>
                <a:spcPct val="150000"/>
              </a:lnSpc>
              <a:buFont typeface="Courier New" panose="02070309020205020404" pitchFamily="49" charset="0"/>
              <a:buChar char="o"/>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endParaRPr lang="en-IN" dirty="0"/>
          </a:p>
          <a:p>
            <a:pPr marL="285750" indent="-285750">
              <a:lnSpc>
                <a:spcPct val="150000"/>
              </a:lnSpc>
              <a:buFont typeface="Courier New" panose="02070309020205020404" pitchFamily="49" charset="0"/>
              <a:buChar char="o"/>
            </a:pPr>
            <a:endParaRPr lang="en-CA" dirty="0"/>
          </a:p>
        </p:txBody>
      </p:sp>
    </p:spTree>
    <p:extLst>
      <p:ext uri="{BB962C8B-B14F-4D97-AF65-F5344CB8AC3E}">
        <p14:creationId xmlns:p14="http://schemas.microsoft.com/office/powerpoint/2010/main" val="14311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5297762" y="329184"/>
            <a:ext cx="6251110" cy="1115568"/>
          </a:xfrm>
        </p:spPr>
        <p:txBody>
          <a:bodyPr vert="horz" lIns="91440" tIns="45720" rIns="91440" bIns="45720" rtlCol="0" anchor="b">
            <a:normAutofit/>
          </a:bodyPr>
          <a:lstStyle/>
          <a:p>
            <a:r>
              <a:rPr lang="en-US" b="1" dirty="0">
                <a:solidFill>
                  <a:schemeClr val="bg1">
                    <a:lumMod val="65000"/>
                  </a:schemeClr>
                </a:solidFill>
              </a:rPr>
              <a:t>Descriptive Insights</a:t>
            </a:r>
          </a:p>
        </p:txBody>
      </p:sp>
      <p:pic>
        <p:nvPicPr>
          <p:cNvPr id="7" name="Picture 6" descr="A close-up of a toy&#10;&#10;Description automatically generated with low confidence">
            <a:extLst>
              <a:ext uri="{FF2B5EF4-FFF2-40B4-BE49-F238E27FC236}">
                <a16:creationId xmlns:a16="http://schemas.microsoft.com/office/drawing/2014/main" id="{6220F21F-0901-4AFE-A8E8-89E6441D2D6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 b="28216"/>
          <a:stretch/>
        </p:blipFill>
        <p:spPr>
          <a:xfrm>
            <a:off x="192962" y="1301904"/>
            <a:ext cx="3556516" cy="5237008"/>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6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B5CEABB6-07DC-46E8-9B57-56EC44A396E5}" type="slidenum">
              <a:rPr lang="en-US" smtClean="0">
                <a:solidFill>
                  <a:prstClr val="black">
                    <a:tint val="75000"/>
                  </a:prstClr>
                </a:solidFill>
                <a:latin typeface="Calibri" panose="020F0502020204030204"/>
              </a:rPr>
              <a:pPr>
                <a:spcAft>
                  <a:spcPts val="600"/>
                </a:spcAft>
                <a:defRPr/>
              </a:pPr>
              <a:t>6</a:t>
            </a:fld>
            <a:endParaRPr lang="en-US">
              <a:solidFill>
                <a:prstClr val="black">
                  <a:tint val="75000"/>
                </a:prstClr>
              </a:solidFill>
              <a:latin typeface="Calibri" panose="020F0502020204030204"/>
            </a:endParaRPr>
          </a:p>
        </p:txBody>
      </p:sp>
      <p:graphicFrame>
        <p:nvGraphicFramePr>
          <p:cNvPr id="12" name="Content Placeholder 8">
            <a:extLst>
              <a:ext uri="{FF2B5EF4-FFF2-40B4-BE49-F238E27FC236}">
                <a16:creationId xmlns:a16="http://schemas.microsoft.com/office/drawing/2014/main" id="{842E6CC8-59B5-4A5F-B39F-E6209E650A4D}"/>
              </a:ext>
            </a:extLst>
          </p:cNvPr>
          <p:cNvGraphicFramePr>
            <a:graphicFrameLocks/>
          </p:cNvGraphicFramePr>
          <p:nvPr>
            <p:extLst>
              <p:ext uri="{D42A27DB-BD31-4B8C-83A1-F6EECF244321}">
                <p14:modId xmlns:p14="http://schemas.microsoft.com/office/powerpoint/2010/main" val="865305892"/>
              </p:ext>
            </p:extLst>
          </p:nvPr>
        </p:nvGraphicFramePr>
        <p:xfrm>
          <a:off x="4543864" y="1676400"/>
          <a:ext cx="7455174" cy="4852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C47F3-1EB4-45EF-AA26-549F071870E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Outliers</a:t>
            </a:r>
          </a:p>
        </p:txBody>
      </p:sp>
      <p:pic>
        <p:nvPicPr>
          <p:cNvPr id="3074" name="Picture 2">
            <a:extLst>
              <a:ext uri="{FF2B5EF4-FFF2-40B4-BE49-F238E27FC236}">
                <a16:creationId xmlns:a16="http://schemas.microsoft.com/office/drawing/2014/main" id="{8D36FF9A-CA7F-49B4-923B-EAC484D9BC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260808"/>
            <a:ext cx="6780700" cy="43340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8532CD-2A74-430F-A8B6-3978C07E0AB3}"/>
              </a:ext>
            </a:extLst>
          </p:cNvPr>
          <p:cNvSpPr txBox="1"/>
          <p:nvPr/>
        </p:nvSpPr>
        <p:spPr>
          <a:xfrm>
            <a:off x="1413164" y="5664944"/>
            <a:ext cx="10293927" cy="923330"/>
          </a:xfrm>
          <a:prstGeom prst="rect">
            <a:avLst/>
          </a:prstGeom>
          <a:noFill/>
        </p:spPr>
        <p:txBody>
          <a:bodyPr wrap="square" rtlCol="0">
            <a:spAutoFit/>
          </a:bodyPr>
          <a:lstStyle/>
          <a:p>
            <a:r>
              <a:rPr lang="en-US" b="0" i="0" dirty="0">
                <a:solidFill>
                  <a:srgbClr val="292929"/>
                </a:solidFill>
                <a:effectLst/>
                <a:latin typeface="charter"/>
              </a:rPr>
              <a:t>We calculated Monetary, Frequency, and Recency values grouped by customer id and tried to plot these values in the box</a:t>
            </a:r>
            <a:r>
              <a:rPr lang="en-US" dirty="0"/>
              <a:t>-</a:t>
            </a:r>
            <a:r>
              <a:rPr lang="en-US" b="0" i="0" dirty="0">
                <a:solidFill>
                  <a:srgbClr val="292929"/>
                </a:solidFill>
                <a:effectLst/>
                <a:latin typeface="charter"/>
              </a:rPr>
              <a:t>plot, this data is suffered from outliers which might </a:t>
            </a:r>
            <a:r>
              <a:rPr lang="en-US" b="0" i="0">
                <a:solidFill>
                  <a:srgbClr val="292929"/>
                </a:solidFill>
                <a:effectLst/>
                <a:latin typeface="charter"/>
              </a:rPr>
              <a:t>cause inaccurate </a:t>
            </a:r>
            <a:r>
              <a:rPr lang="en-US" b="0" i="0" dirty="0">
                <a:solidFill>
                  <a:srgbClr val="292929"/>
                </a:solidFill>
                <a:effectLst/>
                <a:latin typeface="charter"/>
              </a:rPr>
              <a:t>predictions. So</a:t>
            </a:r>
            <a:r>
              <a:rPr lang="en-US" dirty="0">
                <a:solidFill>
                  <a:srgbClr val="292929"/>
                </a:solidFill>
                <a:latin typeface="charter"/>
              </a:rPr>
              <a:t>, we  normalize data.</a:t>
            </a:r>
            <a:endParaRPr lang="en-CA" dirty="0"/>
          </a:p>
        </p:txBody>
      </p:sp>
    </p:spTree>
    <p:extLst>
      <p:ext uri="{BB962C8B-B14F-4D97-AF65-F5344CB8AC3E}">
        <p14:creationId xmlns:p14="http://schemas.microsoft.com/office/powerpoint/2010/main" val="422500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FM Analysis for Customer Segmentation in Retail eCommerce | RetailReco">
            <a:extLst>
              <a:ext uri="{FF2B5EF4-FFF2-40B4-BE49-F238E27FC236}">
                <a16:creationId xmlns:a16="http://schemas.microsoft.com/office/drawing/2014/main" id="{966C4C67-5FAA-4E42-9B5C-99D9F7066E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64"/>
          <a:stretch/>
        </p:blipFill>
        <p:spPr bwMode="auto">
          <a:xfrm>
            <a:off x="1143023" y="643466"/>
            <a:ext cx="990595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3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C78E1-629B-4981-BA25-E8F061C40DAE}"/>
              </a:ext>
            </a:extLst>
          </p:cNvPr>
          <p:cNvSpPr>
            <a:spLocks noGrp="1"/>
          </p:cNvSpPr>
          <p:nvPr>
            <p:ph type="title" idx="4294967295"/>
          </p:nvPr>
        </p:nvSpPr>
        <p:spPr>
          <a:xfrm>
            <a:off x="5142614" y="128301"/>
            <a:ext cx="1906772" cy="1025795"/>
          </a:xfrm>
        </p:spPr>
        <p:txBody>
          <a:bodyPr>
            <a:normAutofit/>
          </a:bodyPr>
          <a:lstStyle/>
          <a:p>
            <a:r>
              <a:rPr lang="en-US" b="1" dirty="0">
                <a:solidFill>
                  <a:schemeClr val="bg1">
                    <a:lumMod val="50000"/>
                  </a:schemeClr>
                </a:solidFill>
              </a:rPr>
              <a:t>Results</a:t>
            </a:r>
          </a:p>
        </p:txBody>
      </p:sp>
      <p:sp>
        <p:nvSpPr>
          <p:cNvPr id="2" name="Text Placeholder 1">
            <a:extLst>
              <a:ext uri="{FF2B5EF4-FFF2-40B4-BE49-F238E27FC236}">
                <a16:creationId xmlns:a16="http://schemas.microsoft.com/office/drawing/2014/main" id="{ECCEB2FE-212B-4FFA-8771-8BB2BFE521C4}"/>
              </a:ext>
            </a:extLst>
          </p:cNvPr>
          <p:cNvSpPr>
            <a:spLocks noGrp="1"/>
          </p:cNvSpPr>
          <p:nvPr>
            <p:ph type="body" sz="quarter" idx="4294967295"/>
          </p:nvPr>
        </p:nvSpPr>
        <p:spPr>
          <a:xfrm flipV="1">
            <a:off x="0" y="641350"/>
            <a:ext cx="46038" cy="46038"/>
          </a:xfrm>
        </p:spPr>
        <p:txBody>
          <a:bodyPr>
            <a:normAutofit fontScale="25000" lnSpcReduction="20000"/>
          </a:bodyPr>
          <a:lstStyle/>
          <a:p>
            <a:r>
              <a:rPr lang="en-CA"/>
              <a:t> </a:t>
            </a:r>
            <a:endParaRPr lang="en-CA" dirty="0"/>
          </a:p>
        </p:txBody>
      </p:sp>
      <p:sp>
        <p:nvSpPr>
          <p:cNvPr id="10" name="TextBox 9">
            <a:extLst>
              <a:ext uri="{FF2B5EF4-FFF2-40B4-BE49-F238E27FC236}">
                <a16:creationId xmlns:a16="http://schemas.microsoft.com/office/drawing/2014/main" id="{12B8A1E8-EF30-40EA-9005-F79A147B9D5C}"/>
              </a:ext>
            </a:extLst>
          </p:cNvPr>
          <p:cNvSpPr txBox="1"/>
          <p:nvPr/>
        </p:nvSpPr>
        <p:spPr>
          <a:xfrm>
            <a:off x="866775" y="1382475"/>
            <a:ext cx="10534650" cy="707886"/>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t>We have performed multiple calculations to retrieve RFM Scores by using Customer Details, Order Date, and Sales features. </a:t>
            </a:r>
            <a:endParaRPr lang="en-CA" sz="2000" dirty="0"/>
          </a:p>
        </p:txBody>
      </p:sp>
      <p:sp>
        <p:nvSpPr>
          <p:cNvPr id="9" name="TextBox 8">
            <a:extLst>
              <a:ext uri="{FF2B5EF4-FFF2-40B4-BE49-F238E27FC236}">
                <a16:creationId xmlns:a16="http://schemas.microsoft.com/office/drawing/2014/main" id="{99F733B6-24A4-4DF2-BA48-C2D3246AC78E}"/>
              </a:ext>
            </a:extLst>
          </p:cNvPr>
          <p:cNvSpPr txBox="1"/>
          <p:nvPr/>
        </p:nvSpPr>
        <p:spPr>
          <a:xfrm>
            <a:off x="850498" y="5547587"/>
            <a:ext cx="10534650" cy="707886"/>
          </a:xfrm>
          <a:prstGeom prst="rect">
            <a:avLst/>
          </a:prstGeom>
          <a:noFill/>
        </p:spPr>
        <p:txBody>
          <a:bodyPr wrap="square" rtlCol="0">
            <a:spAutoFit/>
          </a:bodyPr>
          <a:lstStyle/>
          <a:p>
            <a:pPr marL="342900" indent="-342900" algn="just">
              <a:buFont typeface="Wingdings" panose="05000000000000000000" pitchFamily="2" charset="2"/>
              <a:buChar char="q"/>
            </a:pPr>
            <a:r>
              <a:rPr lang="en-US" sz="2000" dirty="0"/>
              <a:t>We segmented the data into six groups based on RFM scores: At risk, Can't loose, Needs attention, Loyal customers, Champions, and New customers.</a:t>
            </a:r>
            <a:endParaRPr lang="en-CA" sz="2000" dirty="0"/>
          </a:p>
        </p:txBody>
      </p:sp>
      <p:pic>
        <p:nvPicPr>
          <p:cNvPr id="1026" name="Picture 2">
            <a:extLst>
              <a:ext uri="{FF2B5EF4-FFF2-40B4-BE49-F238E27FC236}">
                <a16:creationId xmlns:a16="http://schemas.microsoft.com/office/drawing/2014/main" id="{2741EC23-82F4-4454-8646-7C024177F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425" y="2391892"/>
            <a:ext cx="3638550" cy="2854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BDF73D6-96E8-4641-9BBD-D2CBE8C35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4006" y="2391892"/>
            <a:ext cx="3705225" cy="2751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737149-8ACE-4553-90B2-722923692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0" y="2391892"/>
            <a:ext cx="3762375" cy="275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31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TotalTime>
  <Words>1059</Words>
  <Application>Microsoft Office PowerPoint</Application>
  <PresentationFormat>Widescreen</PresentationFormat>
  <Paragraphs>90</Paragraphs>
  <Slides>15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charter</vt:lpstr>
      <vt:lpstr>Courier New</vt:lpstr>
      <vt:lpstr>Wingdings</vt:lpstr>
      <vt:lpstr>Office Theme</vt:lpstr>
      <vt:lpstr>Superstore customer sales analysis</vt:lpstr>
      <vt:lpstr>PowerPoint Presentation</vt:lpstr>
      <vt:lpstr>Objective</vt:lpstr>
      <vt:lpstr>Data Overview</vt:lpstr>
      <vt:lpstr>PowerPoint Presentation</vt:lpstr>
      <vt:lpstr>Descriptive Insights</vt:lpstr>
      <vt:lpstr>Outliers</vt:lpstr>
      <vt:lpstr>PowerPoint Presentation</vt:lpstr>
      <vt:lpstr>Results</vt:lpstr>
      <vt:lpstr>PowerPoint Presentation</vt:lpstr>
      <vt:lpstr>Interpretation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Sales and Profit Analysis</dc:title>
  <dc:creator>Mistri Nishtha</dc:creator>
  <cp:lastModifiedBy>kome mor</cp:lastModifiedBy>
  <cp:revision>23</cp:revision>
  <dcterms:created xsi:type="dcterms:W3CDTF">2022-04-11T00:25:57Z</dcterms:created>
  <dcterms:modified xsi:type="dcterms:W3CDTF">2022-06-17T04:20:23Z</dcterms:modified>
</cp:coreProperties>
</file>